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1"/>
  </p:notesMasterIdLst>
  <p:sldIdLst>
    <p:sldId id="337" r:id="rId2"/>
    <p:sldId id="290" r:id="rId3"/>
    <p:sldId id="291" r:id="rId4"/>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9" r:id="rId41"/>
    <p:sldId id="328" r:id="rId42"/>
    <p:sldId id="330" r:id="rId43"/>
    <p:sldId id="331" r:id="rId44"/>
    <p:sldId id="332" r:id="rId45"/>
    <p:sldId id="333" r:id="rId46"/>
    <p:sldId id="334" r:id="rId47"/>
    <p:sldId id="335" r:id="rId48"/>
    <p:sldId id="336" r:id="rId49"/>
    <p:sldId id="342" r:id="rId50"/>
    <p:sldId id="343" r:id="rId51"/>
    <p:sldId id="338" r:id="rId52"/>
    <p:sldId id="339" r:id="rId53"/>
    <p:sldId id="340" r:id="rId54"/>
    <p:sldId id="341" r:id="rId55"/>
    <p:sldId id="344" r:id="rId56"/>
    <p:sldId id="345" r:id="rId57"/>
    <p:sldId id="346" r:id="rId58"/>
    <p:sldId id="347" r:id="rId59"/>
    <p:sldId id="348" r:id="rId60"/>
    <p:sldId id="349" r:id="rId61"/>
    <p:sldId id="350" r:id="rId62"/>
    <p:sldId id="351" r:id="rId63"/>
    <p:sldId id="367" r:id="rId64"/>
    <p:sldId id="368" r:id="rId65"/>
    <p:sldId id="369" r:id="rId66"/>
    <p:sldId id="370" r:id="rId67"/>
    <p:sldId id="372" r:id="rId68"/>
    <p:sldId id="373" r:id="rId69"/>
    <p:sldId id="371" r:id="rId70"/>
    <p:sldId id="374" r:id="rId71"/>
    <p:sldId id="375" r:id="rId72"/>
    <p:sldId id="376" r:id="rId73"/>
    <p:sldId id="377" r:id="rId74"/>
    <p:sldId id="378" r:id="rId75"/>
    <p:sldId id="359" r:id="rId76"/>
    <p:sldId id="379" r:id="rId77"/>
    <p:sldId id="385" r:id="rId78"/>
    <p:sldId id="384" r:id="rId79"/>
    <p:sldId id="380" r:id="rId80"/>
    <p:sldId id="381" r:id="rId81"/>
    <p:sldId id="382" r:id="rId82"/>
    <p:sldId id="383" r:id="rId83"/>
    <p:sldId id="386" r:id="rId84"/>
    <p:sldId id="387" r:id="rId85"/>
    <p:sldId id="388" r:id="rId86"/>
    <p:sldId id="389"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6" r:id="rId101"/>
    <p:sldId id="404" r:id="rId102"/>
    <p:sldId id="407" r:id="rId103"/>
    <p:sldId id="408" r:id="rId104"/>
    <p:sldId id="409" r:id="rId105"/>
    <p:sldId id="410" r:id="rId106"/>
    <p:sldId id="411" r:id="rId107"/>
    <p:sldId id="412" r:id="rId108"/>
    <p:sldId id="413" r:id="rId109"/>
    <p:sldId id="414" r:id="rId110"/>
    <p:sldId id="415" r:id="rId111"/>
    <p:sldId id="416" r:id="rId112"/>
    <p:sldId id="426" r:id="rId113"/>
    <p:sldId id="453" r:id="rId114"/>
    <p:sldId id="454" r:id="rId115"/>
    <p:sldId id="455" r:id="rId116"/>
    <p:sldId id="452" r:id="rId117"/>
    <p:sldId id="450" r:id="rId118"/>
    <p:sldId id="451" r:id="rId119"/>
    <p:sldId id="425" r:id="rId120"/>
    <p:sldId id="427" r:id="rId121"/>
    <p:sldId id="428" r:id="rId122"/>
    <p:sldId id="429" r:id="rId123"/>
    <p:sldId id="430" r:id="rId124"/>
    <p:sldId id="431" r:id="rId125"/>
    <p:sldId id="432" r:id="rId126"/>
    <p:sldId id="433" r:id="rId127"/>
    <p:sldId id="434" r:id="rId128"/>
    <p:sldId id="435" r:id="rId129"/>
    <p:sldId id="436" r:id="rId130"/>
    <p:sldId id="437" r:id="rId131"/>
    <p:sldId id="438" r:id="rId132"/>
    <p:sldId id="439" r:id="rId133"/>
    <p:sldId id="440" r:id="rId134"/>
    <p:sldId id="441" r:id="rId135"/>
    <p:sldId id="442" r:id="rId136"/>
    <p:sldId id="443" r:id="rId137"/>
    <p:sldId id="444" r:id="rId138"/>
    <p:sldId id="445" r:id="rId139"/>
    <p:sldId id="446" r:id="rId140"/>
    <p:sldId id="447" r:id="rId141"/>
    <p:sldId id="448" r:id="rId142"/>
    <p:sldId id="449" r:id="rId143"/>
    <p:sldId id="471" r:id="rId144"/>
    <p:sldId id="472" r:id="rId145"/>
    <p:sldId id="456" r:id="rId146"/>
    <p:sldId id="473" r:id="rId147"/>
    <p:sldId id="474" r:id="rId148"/>
    <p:sldId id="475" r:id="rId149"/>
    <p:sldId id="457" r:id="rId150"/>
    <p:sldId id="458" r:id="rId151"/>
    <p:sldId id="459" r:id="rId152"/>
    <p:sldId id="460" r:id="rId153"/>
    <p:sldId id="461" r:id="rId154"/>
    <p:sldId id="462" r:id="rId155"/>
    <p:sldId id="463" r:id="rId156"/>
    <p:sldId id="464" r:id="rId157"/>
    <p:sldId id="465" r:id="rId158"/>
    <p:sldId id="466" r:id="rId159"/>
    <p:sldId id="467" r:id="rId160"/>
    <p:sldId id="468" r:id="rId161"/>
    <p:sldId id="469" r:id="rId162"/>
    <p:sldId id="470" r:id="rId163"/>
    <p:sldId id="476" r:id="rId164"/>
    <p:sldId id="477" r:id="rId165"/>
    <p:sldId id="478" r:id="rId166"/>
    <p:sldId id="479" r:id="rId167"/>
    <p:sldId id="480" r:id="rId168"/>
    <p:sldId id="481" r:id="rId169"/>
    <p:sldId id="482" r:id="rId170"/>
    <p:sldId id="483" r:id="rId171"/>
    <p:sldId id="484" r:id="rId172"/>
    <p:sldId id="485" r:id="rId173"/>
    <p:sldId id="486" r:id="rId174"/>
    <p:sldId id="487" r:id="rId175"/>
    <p:sldId id="488" r:id="rId176"/>
    <p:sldId id="489" r:id="rId177"/>
    <p:sldId id="490" r:id="rId178"/>
    <p:sldId id="491" r:id="rId179"/>
    <p:sldId id="492" r:id="rId1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39" autoAdjust="0"/>
    <p:restoredTop sz="94660"/>
  </p:normalViewPr>
  <p:slideViewPr>
    <p:cSldViewPr>
      <p:cViewPr>
        <p:scale>
          <a:sx n="75" d="100"/>
          <a:sy n="75" d="100"/>
        </p:scale>
        <p:origin x="-115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CB260F-D89C-4184-A632-FD89CDC1207B}" type="datetimeFigureOut">
              <a:rPr lang="en-US" smtClean="0"/>
              <a:pPr/>
              <a:t>10/28/2020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ED2F40-2CC5-489F-AA9F-8DC60065665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ED2F40-2CC5-489F-AA9F-8DC60065665D}"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F40E80A-A555-459B-B847-2A4DF81AE462}" type="slidenum">
              <a:rPr lang="en-US"/>
              <a:pPr/>
              <a:t>75</a:t>
            </a:fld>
            <a:endParaRPr lang="en-US"/>
          </a:p>
        </p:txBody>
      </p:sp>
      <p:sp>
        <p:nvSpPr>
          <p:cNvPr id="36867" name="Rectangle 2"/>
          <p:cNvSpPr>
            <a:spLocks noGrp="1" noChangeArrowheads="1"/>
          </p:cNvSpPr>
          <p:nvPr>
            <p:ph type="body" idx="1"/>
          </p:nvPr>
        </p:nvSpPr>
        <p:spPr>
          <a:noFill/>
          <a:ln/>
        </p:spPr>
        <p:txBody>
          <a:bodyPr lIns="90488" tIns="44450" rIns="90488" bIns="44450"/>
          <a:lstStyle/>
          <a:p>
            <a:pPr eaLnBrk="1" hangingPunct="1"/>
            <a:endParaRPr lang="en-US" smtClean="0"/>
          </a:p>
        </p:txBody>
      </p:sp>
      <p:sp>
        <p:nvSpPr>
          <p:cNvPr id="36868" name="Rectangle 3"/>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3ED2F40-2CC5-489F-AA9F-8DC60065665D}" type="slidenum">
              <a:rPr lang="en-US" smtClean="0"/>
              <a:pPr/>
              <a:t>116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7" name="Title Placeholder 1"/>
          <p:cNvSpPr txBox="1">
            <a:spLocks/>
          </p:cNvSpPr>
          <p:nvPr userDrawn="1"/>
        </p:nvSpPr>
        <p:spPr>
          <a:xfrm>
            <a:off x="838200" y="228600"/>
            <a:ext cx="7239000" cy="563562"/>
          </a:xfrm>
          <a:prstGeom prst="rect">
            <a:avLst/>
          </a:prstGeom>
          <a:solidFill>
            <a:schemeClr val="accent3">
              <a:lumMod val="60000"/>
              <a:lumOff val="40000"/>
            </a:schemeClr>
          </a:solidFill>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all" spc="0" normalizeH="0" baseline="0" noProof="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mj-lt"/>
                <a:ea typeface="+mj-ea"/>
                <a:cs typeface="+mj-cs"/>
              </a:rPr>
              <a:t>DEPARTMENT OF COMPUTER SCIENCE &amp; ENGINEERING</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r>
              <a:rPr lang="en-US"/>
              <a:t>SPRING 2004</a:t>
            </a:r>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CENG 352</a:t>
            </a: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2811EFAA-9D88-49BE-86D7-DE1ACBF804D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
        <p:nvSpPr>
          <p:cNvPr id="7" name="Title Placeholder 1"/>
          <p:cNvSpPr txBox="1">
            <a:spLocks/>
          </p:cNvSpPr>
          <p:nvPr userDrawn="1"/>
        </p:nvSpPr>
        <p:spPr>
          <a:xfrm>
            <a:off x="838200" y="304800"/>
            <a:ext cx="7239000" cy="563562"/>
          </a:xfrm>
          <a:prstGeom prst="rect">
            <a:avLst/>
          </a:prstGeom>
          <a:solidFill>
            <a:schemeClr val="accent3">
              <a:lumMod val="60000"/>
              <a:lumOff val="40000"/>
            </a:schemeClr>
          </a:solidFill>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all" spc="0" normalizeH="0" baseline="0" noProof="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mj-lt"/>
                <a:ea typeface="+mj-ea"/>
                <a:cs typeface="+mj-cs"/>
              </a:rPr>
              <a:t>DEPARTMENT OF COMPUTER SCIENCE &amp; ENGINEERING</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492875"/>
            <a:ext cx="2133600" cy="365125"/>
          </a:xfrm>
          <a:prstGeom prst="rect">
            <a:avLst/>
          </a:prstGeom>
        </p:spPr>
        <p:txBody>
          <a:bodyPr/>
          <a:lstStyle/>
          <a:p>
            <a:fld id="{8E8C72DA-8829-41D1-A683-B653E86F029E}" type="datetimeFigureOut">
              <a:rPr lang="en-US" smtClean="0"/>
              <a:pPr/>
              <a:t>10/28/2020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3A4EE56-8C16-469B-AE2F-6233A3FFBC7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28600"/>
            <a:ext cx="7239000" cy="563562"/>
          </a:xfrm>
          <a:prstGeom prst="rect">
            <a:avLst/>
          </a:prstGeom>
          <a:solidFill>
            <a:schemeClr val="accent3">
              <a:lumMod val="60000"/>
              <a:lumOff val="40000"/>
            </a:schemeClr>
          </a:solidFill>
        </p:spPr>
        <p:txBody>
          <a:bodyPr vert="horz" lIns="91440" tIns="45720" rIns="91440" bIns="45720" rtlCol="0" anchor="ctr">
            <a:noAutofit/>
          </a:bodyPr>
          <a:lstStyle/>
          <a:p>
            <a:r>
              <a:rPr lang="en-US" dirty="0" smtClean="0"/>
              <a:t>DEPARTMENT OF COMPUTER SCIENCE &amp; ENGINEERING</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C:\Users\Raghul\Pictures\sathyabama.jpg"/>
          <p:cNvPicPr>
            <a:picLocks noChangeAspect="1" noChangeArrowheads="1"/>
          </p:cNvPicPr>
          <p:nvPr userDrawn="1"/>
        </p:nvPicPr>
        <p:blipFill>
          <a:blip r:embed="rId14" cstate="print"/>
          <a:srcRect/>
          <a:stretch>
            <a:fillRect/>
          </a:stretch>
        </p:blipFill>
        <p:spPr bwMode="auto">
          <a:xfrm>
            <a:off x="8236554" y="152400"/>
            <a:ext cx="831246" cy="838200"/>
          </a:xfrm>
          <a:prstGeom prst="rect">
            <a:avLst/>
          </a:prstGeom>
          <a:noFill/>
        </p:spPr>
      </p:pic>
      <p:sp>
        <p:nvSpPr>
          <p:cNvPr id="8" name="Title Placeholder 1"/>
          <p:cNvSpPr txBox="1">
            <a:spLocks/>
          </p:cNvSpPr>
          <p:nvPr userDrawn="1"/>
        </p:nvSpPr>
        <p:spPr>
          <a:xfrm>
            <a:off x="1905000" y="6172200"/>
            <a:ext cx="5181600" cy="563562"/>
          </a:xfrm>
          <a:prstGeom prst="rect">
            <a:avLst/>
          </a:prstGeom>
          <a:solidFill>
            <a:schemeClr val="accent3">
              <a:lumMod val="60000"/>
              <a:lumOff val="40000"/>
            </a:schemeClr>
          </a:solidFill>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all" spc="0" normalizeH="0" baseline="0" noProof="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uLnTx/>
                <a:uFillTx/>
                <a:latin typeface="+mj-lt"/>
                <a:ea typeface="+mj-ea"/>
                <a:cs typeface="+mj-cs"/>
              </a:rPr>
              <a:t>DATABASE MANAGEMENT SYSTEMS- SCsA1301 </a:t>
            </a:r>
          </a:p>
        </p:txBody>
      </p:sp>
      <p:sp>
        <p:nvSpPr>
          <p:cNvPr id="6" name="TextBox 5"/>
          <p:cNvSpPr txBox="1"/>
          <p:nvPr userDrawn="1"/>
        </p:nvSpPr>
        <p:spPr>
          <a:xfrm>
            <a:off x="7162800" y="6172200"/>
            <a:ext cx="1707006" cy="369332"/>
          </a:xfrm>
          <a:prstGeom prst="rect">
            <a:avLst/>
          </a:prstGeom>
          <a:noFill/>
        </p:spPr>
        <p:txBody>
          <a:bodyPr wrap="none" rtlCol="0">
            <a:spAutoFit/>
          </a:bodyPr>
          <a:lstStyle/>
          <a:p>
            <a:r>
              <a:rPr lang="en-US" b="1" i="1" dirty="0" smtClean="0"/>
              <a:t>Dr. P. S. MARAN</a:t>
            </a:r>
            <a:endParaRPr lang="en-US" b="1" i="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2400" b="1" kern="1200" cap="all" spc="0" baseline="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edureka.co/blog/sql-command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hyperlink" Target="https://education.oracle.com/mysql-fundamentals-ed-1/courP_5620" TargetMode="Externa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s://www.javatpoint.com/windows" TargetMode="External"/><Relationship Id="rId2" Type="http://schemas.openxmlformats.org/officeDocument/2006/relationships/hyperlink" Target="https://www.javatpoint.com/php-tutorial" TargetMode="External"/><Relationship Id="rId1" Type="http://schemas.openxmlformats.org/officeDocument/2006/relationships/slideLayout" Target="../slideLayouts/slideLayout12.xml"/><Relationship Id="rId5" Type="http://schemas.openxmlformats.org/officeDocument/2006/relationships/hyperlink" Target="https://www.javatpoint.com/java-tutorial" TargetMode="External"/><Relationship Id="rId4" Type="http://schemas.openxmlformats.org/officeDocument/2006/relationships/hyperlink" Target="https://www.javatpoint.com/linux-tutoria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hyperlink" Target="https://www.javatpoint.com/mysql-tutorial" TargetMode="Externa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1"/>
          </p:nvPr>
        </p:nvSpPr>
        <p:spPr>
          <a:xfrm>
            <a:off x="457200" y="1905000"/>
            <a:ext cx="8229600" cy="2133600"/>
          </a:xfrm>
          <a:solidFill>
            <a:schemeClr val="accent3">
              <a:lumMod val="20000"/>
              <a:lumOff val="80000"/>
            </a:schemeClr>
          </a:solidFill>
        </p:spPr>
        <p:txBody>
          <a:bodyPr>
            <a:noAutofit/>
          </a:bodyPr>
          <a:lstStyle/>
          <a:p>
            <a:pPr>
              <a:buNone/>
            </a:pPr>
            <a:r>
              <a:rPr lang="en-US" sz="2400" b="1" dirty="0" smtClean="0">
                <a:solidFill>
                  <a:srgbClr val="C00000"/>
                </a:solidFill>
              </a:rPr>
              <a:t>UNIT 3  QUERY PROCESSING</a:t>
            </a:r>
          </a:p>
          <a:p>
            <a:pPr algn="just">
              <a:buNone/>
            </a:pPr>
            <a:r>
              <a:rPr lang="en-US" sz="2400" b="1" dirty="0" smtClean="0"/>
              <a:t>     SQL Queries - Embedded SQL - MySQL: Basics, Queries in MySQL and Algorithms for Query Processing and Optimization – Introduction to Transaction Processing Concepts and Theory - Concurrency control techniques.</a:t>
            </a:r>
          </a:p>
          <a:p>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85000" lnSpcReduction="20000"/>
          </a:bodyPr>
          <a:lstStyle/>
          <a:p>
            <a:pPr>
              <a:buNone/>
            </a:pPr>
            <a:r>
              <a:rPr lang="en-US" b="1" dirty="0" smtClean="0">
                <a:solidFill>
                  <a:srgbClr val="0070C0"/>
                </a:solidFill>
              </a:rPr>
              <a:t>DROP</a:t>
            </a:r>
            <a:endParaRPr lang="en-US" dirty="0" smtClean="0">
              <a:solidFill>
                <a:srgbClr val="0070C0"/>
              </a:solidFill>
            </a:endParaRPr>
          </a:p>
          <a:p>
            <a:r>
              <a:rPr lang="en-US" dirty="0" smtClean="0"/>
              <a:t>This statement is used to </a:t>
            </a:r>
            <a:r>
              <a:rPr lang="en-US" dirty="0" smtClean="0">
                <a:solidFill>
                  <a:srgbClr val="FF0000"/>
                </a:solidFill>
              </a:rPr>
              <a:t>drop (delete)</a:t>
            </a:r>
            <a:r>
              <a:rPr lang="en-US" dirty="0" smtClean="0"/>
              <a:t> an </a:t>
            </a:r>
            <a:r>
              <a:rPr lang="en-US" dirty="0" smtClean="0">
                <a:solidFill>
                  <a:srgbClr val="FF0000"/>
                </a:solidFill>
              </a:rPr>
              <a:t>existing table </a:t>
            </a:r>
            <a:r>
              <a:rPr lang="en-US" dirty="0" smtClean="0"/>
              <a:t>or a </a:t>
            </a:r>
            <a:r>
              <a:rPr lang="en-US" dirty="0" smtClean="0">
                <a:solidFill>
                  <a:srgbClr val="FF0000"/>
                </a:solidFill>
              </a:rPr>
              <a:t>database with data.</a:t>
            </a:r>
            <a:endParaRPr lang="en-US" dirty="0" smtClean="0"/>
          </a:p>
          <a:p>
            <a:pPr>
              <a:buNone/>
            </a:pPr>
            <a:r>
              <a:rPr lang="en-US" b="1" dirty="0" smtClean="0">
                <a:solidFill>
                  <a:srgbClr val="0070C0"/>
                </a:solidFill>
              </a:rPr>
              <a:t>Syntax</a:t>
            </a:r>
            <a:endParaRPr lang="en-US" dirty="0" smtClean="0">
              <a:solidFill>
                <a:srgbClr val="0070C0"/>
              </a:solidFill>
            </a:endParaRPr>
          </a:p>
          <a:p>
            <a:r>
              <a:rPr lang="en-US" dirty="0" smtClean="0"/>
              <a:t>DROP DATABASE </a:t>
            </a:r>
            <a:r>
              <a:rPr lang="en-US" dirty="0" err="1" smtClean="0"/>
              <a:t>Database</a:t>
            </a:r>
            <a:r>
              <a:rPr lang="en-US" dirty="0" smtClean="0"/>
              <a:t> Name;</a:t>
            </a:r>
          </a:p>
          <a:p>
            <a:pPr>
              <a:buNone/>
            </a:pPr>
            <a:r>
              <a:rPr lang="en-US" b="1" dirty="0" smtClean="0">
                <a:solidFill>
                  <a:srgbClr val="0070C0"/>
                </a:solidFill>
              </a:rPr>
              <a:t>Example</a:t>
            </a:r>
            <a:endParaRPr lang="en-US" dirty="0" smtClean="0">
              <a:solidFill>
                <a:srgbClr val="0070C0"/>
              </a:solidFill>
            </a:endParaRPr>
          </a:p>
          <a:p>
            <a:pPr fontAlgn="base"/>
            <a:r>
              <a:rPr lang="en-US" dirty="0" smtClean="0"/>
              <a:t>DROP DATABASE Employee;</a:t>
            </a:r>
          </a:p>
          <a:p>
            <a:pPr>
              <a:buNone/>
            </a:pPr>
            <a:r>
              <a:rPr lang="en-US" b="1" dirty="0" smtClean="0">
                <a:solidFill>
                  <a:srgbClr val="0070C0"/>
                </a:solidFill>
              </a:rPr>
              <a:t>Syntax</a:t>
            </a:r>
            <a:endParaRPr lang="en-US" dirty="0" smtClean="0">
              <a:solidFill>
                <a:srgbClr val="0070C0"/>
              </a:solidFill>
            </a:endParaRPr>
          </a:p>
          <a:p>
            <a:r>
              <a:rPr lang="en-US" dirty="0" smtClean="0"/>
              <a:t>DROP TABLE </a:t>
            </a:r>
            <a:r>
              <a:rPr lang="en-US" dirty="0" err="1" smtClean="0"/>
              <a:t>Table</a:t>
            </a:r>
            <a:r>
              <a:rPr lang="en-US" dirty="0" smtClean="0"/>
              <a:t> Name;</a:t>
            </a:r>
          </a:p>
          <a:p>
            <a:pPr>
              <a:buNone/>
            </a:pPr>
            <a:r>
              <a:rPr lang="en-US" b="1" dirty="0" smtClean="0">
                <a:solidFill>
                  <a:srgbClr val="0070C0"/>
                </a:solidFill>
              </a:rPr>
              <a:t>Example</a:t>
            </a:r>
            <a:endParaRPr lang="en-US" dirty="0" smtClean="0">
              <a:solidFill>
                <a:srgbClr val="0070C0"/>
              </a:solidFill>
            </a:endParaRPr>
          </a:p>
          <a:p>
            <a:pPr fontAlgn="base"/>
            <a:r>
              <a:rPr lang="en-US" dirty="0" smtClean="0"/>
              <a:t>DROP Table </a:t>
            </a:r>
            <a:r>
              <a:rPr lang="en-US" dirty="0" err="1" smtClean="0"/>
              <a:t>Employee_Info</a:t>
            </a:r>
            <a:endParaRPr lang="en-US" dirty="0" smtClean="0"/>
          </a:p>
          <a:p>
            <a:endParaRPr lang="en-US" dirty="0"/>
          </a:p>
        </p:txBody>
      </p:sp>
      <p:sp>
        <p:nvSpPr>
          <p:cNvPr id="3" name="Rectangle 2"/>
          <p:cNvSpPr/>
          <p:nvPr/>
        </p:nvSpPr>
        <p:spPr>
          <a:xfrm>
            <a:off x="2971800" y="914400"/>
            <a:ext cx="2945293"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DROP COMMAND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MySQL DROP Database"/>
          <p:cNvPicPr>
            <a:picLocks noChangeAspect="1" noChangeArrowheads="1"/>
          </p:cNvPicPr>
          <p:nvPr/>
        </p:nvPicPr>
        <p:blipFill>
          <a:blip r:embed="rId2"/>
          <a:srcRect/>
          <a:stretch>
            <a:fillRect/>
          </a:stretch>
        </p:blipFill>
        <p:spPr bwMode="auto">
          <a:xfrm>
            <a:off x="2667000" y="381000"/>
            <a:ext cx="4038600" cy="5661147"/>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dirty="0" err="1" smtClean="0"/>
              <a:t>mysql</a:t>
            </a:r>
            <a:r>
              <a:rPr lang="en-US" dirty="0" smtClean="0"/>
              <a:t>&gt; USE </a:t>
            </a:r>
            <a:r>
              <a:rPr lang="en-US" dirty="0" err="1" smtClean="0"/>
              <a:t>database_name</a:t>
            </a:r>
            <a:r>
              <a:rPr lang="en-US" dirty="0" smtClean="0"/>
              <a:t>; </a:t>
            </a:r>
          </a:p>
          <a:p>
            <a:pPr>
              <a:buNone/>
            </a:pPr>
            <a:r>
              <a:rPr lang="en-US" dirty="0" err="1" smtClean="0"/>
              <a:t>mysql</a:t>
            </a:r>
            <a:r>
              <a:rPr lang="en-US" dirty="0" smtClean="0"/>
              <a:t>&gt; </a:t>
            </a:r>
            <a:r>
              <a:rPr lang="en-US" b="1" dirty="0" smtClean="0"/>
              <a:t>CREATE</a:t>
            </a:r>
            <a:r>
              <a:rPr lang="en-US" dirty="0" smtClean="0"/>
              <a:t> </a:t>
            </a:r>
            <a:r>
              <a:rPr lang="en-US" b="1" dirty="0" smtClean="0"/>
              <a:t>TABLE</a:t>
            </a:r>
            <a:r>
              <a:rPr lang="en-US" dirty="0" smtClean="0"/>
              <a:t> </a:t>
            </a:r>
            <a:r>
              <a:rPr lang="en-US" dirty="0" err="1" smtClean="0"/>
              <a:t>employee_table</a:t>
            </a:r>
            <a:r>
              <a:rPr lang="en-US" dirty="0" smtClean="0"/>
              <a:t>(  </a:t>
            </a:r>
          </a:p>
          <a:p>
            <a:pPr>
              <a:buNone/>
            </a:pPr>
            <a:r>
              <a:rPr lang="en-US" dirty="0" smtClean="0"/>
              <a:t>    id </a:t>
            </a:r>
            <a:r>
              <a:rPr lang="en-US" b="1" dirty="0" err="1" smtClean="0"/>
              <a:t>int</a:t>
            </a:r>
            <a:r>
              <a:rPr lang="en-US" dirty="0" smtClean="0"/>
              <a:t> NOT NULL AUTO_INCREMENT,  </a:t>
            </a:r>
          </a:p>
          <a:p>
            <a:pPr>
              <a:buNone/>
            </a:pPr>
            <a:r>
              <a:rPr lang="en-US" dirty="0" smtClean="0"/>
              <a:t>    </a:t>
            </a:r>
            <a:r>
              <a:rPr lang="en-US" b="1" dirty="0" smtClean="0"/>
              <a:t>name</a:t>
            </a:r>
            <a:r>
              <a:rPr lang="en-US" dirty="0" smtClean="0"/>
              <a:t> </a:t>
            </a:r>
            <a:r>
              <a:rPr lang="en-US" b="1" dirty="0" err="1" smtClean="0"/>
              <a:t>varchar</a:t>
            </a:r>
            <a:r>
              <a:rPr lang="en-US" dirty="0" smtClean="0"/>
              <a:t>(45) NOT NULL,  </a:t>
            </a:r>
          </a:p>
          <a:p>
            <a:pPr>
              <a:buNone/>
            </a:pPr>
            <a:r>
              <a:rPr lang="en-US" dirty="0" smtClean="0"/>
              <a:t>    occupation </a:t>
            </a:r>
            <a:r>
              <a:rPr lang="en-US" b="1" dirty="0" err="1" smtClean="0"/>
              <a:t>varchar</a:t>
            </a:r>
            <a:r>
              <a:rPr lang="en-US" dirty="0" smtClean="0"/>
              <a:t>(35) NOT NULL,  </a:t>
            </a:r>
          </a:p>
          <a:p>
            <a:pPr>
              <a:buNone/>
            </a:pPr>
            <a:r>
              <a:rPr lang="en-US" dirty="0" smtClean="0"/>
              <a:t>    age </a:t>
            </a:r>
            <a:r>
              <a:rPr lang="en-US" b="1" dirty="0" err="1" smtClean="0"/>
              <a:t>int</a:t>
            </a:r>
            <a:r>
              <a:rPr lang="en-US" dirty="0" smtClean="0"/>
              <a:t> NOT NULL,  </a:t>
            </a:r>
          </a:p>
          <a:p>
            <a:pPr>
              <a:buNone/>
            </a:pPr>
            <a:r>
              <a:rPr lang="en-US" dirty="0" smtClean="0"/>
              <a:t>    </a:t>
            </a:r>
            <a:r>
              <a:rPr lang="en-US" b="1" dirty="0" smtClean="0"/>
              <a:t>PRIMARY</a:t>
            </a:r>
            <a:r>
              <a:rPr lang="en-US" dirty="0" smtClean="0"/>
              <a:t> </a:t>
            </a:r>
            <a:r>
              <a:rPr lang="en-US" b="1" dirty="0" smtClean="0"/>
              <a:t>KEY</a:t>
            </a:r>
            <a:r>
              <a:rPr lang="en-US" dirty="0" smtClean="0"/>
              <a:t> (id)  </a:t>
            </a:r>
          </a:p>
          <a:p>
            <a:pPr>
              <a:buNone/>
            </a:pPr>
            <a:r>
              <a:rPr lang="en-US" dirty="0" smtClean="0"/>
              <a:t> </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MySQL CREATE TABLE"/>
          <p:cNvPicPr>
            <a:picLocks noChangeAspect="1" noChangeArrowheads="1"/>
          </p:cNvPicPr>
          <p:nvPr/>
        </p:nvPicPr>
        <p:blipFill>
          <a:blip r:embed="rId2"/>
          <a:srcRect/>
          <a:stretch>
            <a:fillRect/>
          </a:stretch>
        </p:blipFill>
        <p:spPr bwMode="auto">
          <a:xfrm>
            <a:off x="228600" y="838200"/>
            <a:ext cx="8743950" cy="4714876"/>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insert</a:t>
            </a:r>
            <a:r>
              <a:rPr lang="en-US" dirty="0" smtClean="0"/>
              <a:t> </a:t>
            </a:r>
            <a:r>
              <a:rPr lang="en-US" b="1" dirty="0" smtClean="0"/>
              <a:t>into</a:t>
            </a:r>
            <a:r>
              <a:rPr lang="en-US" dirty="0" smtClean="0"/>
              <a:t> customers </a:t>
            </a:r>
            <a:r>
              <a:rPr lang="en-US" b="1" dirty="0" smtClean="0"/>
              <a:t>values</a:t>
            </a:r>
            <a:r>
              <a:rPr lang="en-US" dirty="0" smtClean="0"/>
              <a:t>(101,'rahul','delhi');  </a:t>
            </a:r>
          </a:p>
          <a:p>
            <a:r>
              <a:rPr lang="en-US" b="1" dirty="0" smtClean="0"/>
              <a:t>update</a:t>
            </a:r>
            <a:r>
              <a:rPr lang="en-US" dirty="0" smtClean="0"/>
              <a:t> customers </a:t>
            </a:r>
            <a:r>
              <a:rPr lang="en-US" b="1" dirty="0" smtClean="0"/>
              <a:t>set</a:t>
            </a:r>
            <a:r>
              <a:rPr lang="en-US" dirty="0" smtClean="0"/>
              <a:t> </a:t>
            </a:r>
            <a:r>
              <a:rPr lang="en-US" b="1" dirty="0" smtClean="0"/>
              <a:t>name</a:t>
            </a:r>
            <a:r>
              <a:rPr lang="en-US" dirty="0" smtClean="0"/>
              <a:t>='bob', city='</a:t>
            </a:r>
            <a:r>
              <a:rPr lang="en-US" dirty="0" err="1" smtClean="0"/>
              <a:t>london</a:t>
            </a:r>
            <a:r>
              <a:rPr lang="en-US" dirty="0" smtClean="0"/>
              <a:t>' </a:t>
            </a:r>
            <a:r>
              <a:rPr lang="en-US" b="1" dirty="0" smtClean="0"/>
              <a:t>where</a:t>
            </a:r>
            <a:r>
              <a:rPr lang="en-US" dirty="0" smtClean="0"/>
              <a:t> id=101;  </a:t>
            </a:r>
          </a:p>
          <a:p>
            <a:r>
              <a:rPr lang="en-US" b="1" dirty="0" smtClean="0"/>
              <a:t>delete</a:t>
            </a:r>
            <a:r>
              <a:rPr lang="en-US" dirty="0" smtClean="0"/>
              <a:t> </a:t>
            </a:r>
            <a:r>
              <a:rPr lang="en-US" b="1" dirty="0" smtClean="0"/>
              <a:t>from</a:t>
            </a:r>
            <a:r>
              <a:rPr lang="en-US" dirty="0" smtClean="0"/>
              <a:t> customers </a:t>
            </a:r>
            <a:r>
              <a:rPr lang="en-US" b="1" dirty="0" smtClean="0"/>
              <a:t>where</a:t>
            </a:r>
            <a:r>
              <a:rPr lang="en-US" dirty="0" smtClean="0"/>
              <a:t> id=101;  </a:t>
            </a:r>
          </a:p>
          <a:p>
            <a:r>
              <a:rPr lang="en-US" b="1" dirty="0" smtClean="0"/>
              <a:t>truncate</a:t>
            </a:r>
            <a:r>
              <a:rPr lang="en-US" dirty="0" smtClean="0"/>
              <a:t> </a:t>
            </a:r>
            <a:r>
              <a:rPr lang="en-US" b="1" dirty="0" smtClean="0"/>
              <a:t>table</a:t>
            </a:r>
            <a:r>
              <a:rPr lang="en-US" dirty="0" smtClean="0"/>
              <a:t> customers;  </a:t>
            </a:r>
          </a:p>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 used in MySQL</a:t>
            </a:r>
            <a:endParaRPr lang="en-US" dirty="0"/>
          </a:p>
        </p:txBody>
      </p:sp>
      <p:sp>
        <p:nvSpPr>
          <p:cNvPr id="3" name="Content Placeholder 2"/>
          <p:cNvSpPr>
            <a:spLocks noGrp="1"/>
          </p:cNvSpPr>
          <p:nvPr>
            <p:ph idx="1"/>
          </p:nvPr>
        </p:nvSpPr>
        <p:spPr>
          <a:xfrm>
            <a:off x="228600" y="990600"/>
            <a:ext cx="8229600" cy="4525963"/>
          </a:xfrm>
        </p:spPr>
        <p:txBody>
          <a:bodyPr>
            <a:normAutofit fontScale="92500" lnSpcReduction="20000"/>
          </a:bodyPr>
          <a:lstStyle/>
          <a:p>
            <a:r>
              <a:rPr lang="en-US" dirty="0" smtClean="0"/>
              <a:t>NOT NULL</a:t>
            </a:r>
          </a:p>
          <a:p>
            <a:r>
              <a:rPr lang="en-US" dirty="0" smtClean="0"/>
              <a:t>CHECK</a:t>
            </a:r>
          </a:p>
          <a:p>
            <a:r>
              <a:rPr lang="en-US" dirty="0" smtClean="0"/>
              <a:t>DEFAULT</a:t>
            </a:r>
          </a:p>
          <a:p>
            <a:r>
              <a:rPr lang="en-US" dirty="0" smtClean="0"/>
              <a:t>PRIMARY KEY</a:t>
            </a:r>
          </a:p>
          <a:p>
            <a:r>
              <a:rPr lang="en-US" dirty="0" smtClean="0"/>
              <a:t>AUTO_INCREMENT</a:t>
            </a:r>
          </a:p>
          <a:p>
            <a:r>
              <a:rPr lang="en-US" dirty="0" smtClean="0"/>
              <a:t>UNIQUE- no duplicate values</a:t>
            </a:r>
          </a:p>
          <a:p>
            <a:r>
              <a:rPr lang="en-US" dirty="0" smtClean="0"/>
              <a:t>INDEX</a:t>
            </a:r>
          </a:p>
          <a:p>
            <a:r>
              <a:rPr lang="en-US" dirty="0" smtClean="0"/>
              <a:t>ENUM</a:t>
            </a:r>
          </a:p>
          <a:p>
            <a:r>
              <a:rPr lang="en-US" dirty="0" smtClean="0"/>
              <a:t>FOREIGN KEY</a:t>
            </a:r>
          </a:p>
          <a:p>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buNone/>
            </a:pPr>
            <a:r>
              <a:rPr lang="en-US" dirty="0" err="1" smtClean="0"/>
              <a:t>mysql</a:t>
            </a:r>
            <a:r>
              <a:rPr lang="en-US" dirty="0" smtClean="0"/>
              <a:t>&gt; </a:t>
            </a:r>
            <a:r>
              <a:rPr lang="en-US" b="1" dirty="0" smtClean="0"/>
              <a:t>CREATE</a:t>
            </a:r>
            <a:r>
              <a:rPr lang="en-US" dirty="0" smtClean="0"/>
              <a:t> </a:t>
            </a:r>
            <a:r>
              <a:rPr lang="en-US" b="1" dirty="0" smtClean="0"/>
              <a:t>TABLE</a:t>
            </a:r>
            <a:r>
              <a:rPr lang="en-US" dirty="0" smtClean="0"/>
              <a:t> Persons (  </a:t>
            </a:r>
          </a:p>
          <a:p>
            <a:pPr>
              <a:buNone/>
            </a:pPr>
            <a:r>
              <a:rPr lang="en-US" dirty="0" smtClean="0"/>
              <a:t>    ID </a:t>
            </a:r>
            <a:r>
              <a:rPr lang="en-US" b="1" dirty="0" err="1" smtClean="0"/>
              <a:t>int</a:t>
            </a:r>
            <a:r>
              <a:rPr lang="en-US" dirty="0" smtClean="0"/>
              <a:t> NOT NULL,  </a:t>
            </a:r>
          </a:p>
          <a:p>
            <a:pPr>
              <a:buNone/>
            </a:pPr>
            <a:r>
              <a:rPr lang="en-US" dirty="0" smtClean="0"/>
              <a:t>    </a:t>
            </a:r>
            <a:r>
              <a:rPr lang="en-US" b="1" dirty="0" smtClean="0"/>
              <a:t>Name</a:t>
            </a:r>
            <a:r>
              <a:rPr lang="en-US" dirty="0" smtClean="0"/>
              <a:t> </a:t>
            </a:r>
            <a:r>
              <a:rPr lang="en-US" b="1" dirty="0" err="1" smtClean="0"/>
              <a:t>varchar</a:t>
            </a:r>
            <a:r>
              <a:rPr lang="en-US" dirty="0" smtClean="0"/>
              <a:t>(45) NOT NULL,  </a:t>
            </a:r>
          </a:p>
          <a:p>
            <a:pPr>
              <a:buNone/>
            </a:pPr>
            <a:r>
              <a:rPr lang="en-US" dirty="0" smtClean="0"/>
              <a:t>    Age </a:t>
            </a:r>
            <a:r>
              <a:rPr lang="en-US" b="1" dirty="0" err="1" smtClean="0"/>
              <a:t>int</a:t>
            </a:r>
            <a:r>
              <a:rPr lang="en-US" dirty="0" smtClean="0"/>
              <a:t> </a:t>
            </a:r>
            <a:r>
              <a:rPr lang="en-US" b="1" dirty="0" smtClean="0"/>
              <a:t>CHECK</a:t>
            </a:r>
            <a:r>
              <a:rPr lang="en-US" dirty="0" smtClean="0"/>
              <a:t> (Age&gt;=18));  </a:t>
            </a:r>
          </a:p>
          <a:p>
            <a:pPr>
              <a:buNone/>
            </a:pPr>
            <a:endParaRPr lang="en-US" dirty="0" smtClean="0"/>
          </a:p>
          <a:p>
            <a:pPr>
              <a:buNone/>
            </a:pPr>
            <a:r>
              <a:rPr lang="en-US" dirty="0" err="1" smtClean="0"/>
              <a:t>mysql</a:t>
            </a:r>
            <a:r>
              <a:rPr lang="en-US" dirty="0" smtClean="0"/>
              <a:t>&gt; </a:t>
            </a:r>
            <a:r>
              <a:rPr lang="en-US" b="1" dirty="0" smtClean="0"/>
              <a:t>CREATE</a:t>
            </a:r>
            <a:r>
              <a:rPr lang="en-US" dirty="0" smtClean="0"/>
              <a:t> </a:t>
            </a:r>
            <a:r>
              <a:rPr lang="en-US" b="1" dirty="0" smtClean="0"/>
              <a:t>TABLE</a:t>
            </a:r>
            <a:r>
              <a:rPr lang="en-US" dirty="0" smtClean="0"/>
              <a:t> Persons (  </a:t>
            </a:r>
          </a:p>
          <a:p>
            <a:pPr>
              <a:buNone/>
            </a:pPr>
            <a:r>
              <a:rPr lang="en-US" dirty="0" smtClean="0"/>
              <a:t>    ID </a:t>
            </a:r>
            <a:r>
              <a:rPr lang="en-US" b="1" dirty="0" err="1" smtClean="0"/>
              <a:t>int</a:t>
            </a:r>
            <a:r>
              <a:rPr lang="en-US" dirty="0" smtClean="0"/>
              <a:t> NOT NULL,  </a:t>
            </a:r>
          </a:p>
          <a:p>
            <a:pPr>
              <a:buNone/>
            </a:pPr>
            <a:r>
              <a:rPr lang="en-US" dirty="0" smtClean="0"/>
              <a:t>    </a:t>
            </a:r>
            <a:r>
              <a:rPr lang="en-US" b="1" dirty="0" smtClean="0"/>
              <a:t>Name</a:t>
            </a:r>
            <a:r>
              <a:rPr lang="en-US" dirty="0" smtClean="0"/>
              <a:t> </a:t>
            </a:r>
            <a:r>
              <a:rPr lang="en-US" b="1" dirty="0" err="1" smtClean="0"/>
              <a:t>varchar</a:t>
            </a:r>
            <a:r>
              <a:rPr lang="en-US" dirty="0" smtClean="0"/>
              <a:t>(45) NOT NULL,  </a:t>
            </a:r>
          </a:p>
          <a:p>
            <a:pPr>
              <a:buNone/>
            </a:pPr>
            <a:r>
              <a:rPr lang="en-US" dirty="0" smtClean="0"/>
              <a:t>    Age </a:t>
            </a:r>
            <a:r>
              <a:rPr lang="en-US" b="1" dirty="0" err="1" smtClean="0"/>
              <a:t>int</a:t>
            </a:r>
            <a:r>
              <a:rPr lang="en-US" dirty="0" smtClean="0"/>
              <a:t>,  </a:t>
            </a:r>
          </a:p>
          <a:p>
            <a:pPr>
              <a:buNone/>
            </a:pPr>
            <a:r>
              <a:rPr lang="en-US" dirty="0" smtClean="0"/>
              <a:t>    City </a:t>
            </a:r>
            <a:r>
              <a:rPr lang="en-US" b="1" dirty="0" err="1" smtClean="0"/>
              <a:t>varchar</a:t>
            </a:r>
            <a:r>
              <a:rPr lang="en-US" dirty="0" smtClean="0"/>
              <a:t>(25) </a:t>
            </a:r>
            <a:r>
              <a:rPr lang="en-US" b="1" dirty="0" smtClean="0"/>
              <a:t>DEFAULT</a:t>
            </a:r>
            <a:r>
              <a:rPr lang="en-US" dirty="0" smtClean="0"/>
              <a:t> 'New York‘ );  </a:t>
            </a:r>
          </a:p>
          <a:p>
            <a:pPr>
              <a:buNone/>
            </a:pPr>
            <a:endParaRPr lang="en-US" dirty="0" smtClean="0"/>
          </a:p>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err="1" smtClean="0"/>
              <a:t>mysql</a:t>
            </a:r>
            <a:r>
              <a:rPr lang="en-US" dirty="0" smtClean="0"/>
              <a:t>&gt; </a:t>
            </a:r>
            <a:r>
              <a:rPr lang="en-US" b="1" dirty="0" smtClean="0"/>
              <a:t>CREATE</a:t>
            </a:r>
            <a:r>
              <a:rPr lang="en-US" dirty="0" smtClean="0"/>
              <a:t> </a:t>
            </a:r>
            <a:r>
              <a:rPr lang="en-US" b="1" dirty="0" smtClean="0"/>
              <a:t>TABLE</a:t>
            </a:r>
            <a:r>
              <a:rPr lang="en-US" dirty="0" smtClean="0"/>
              <a:t> Shirts (    </a:t>
            </a:r>
          </a:p>
          <a:p>
            <a:pPr>
              <a:buNone/>
            </a:pPr>
            <a:r>
              <a:rPr lang="en-US" dirty="0" smtClean="0"/>
              <a:t>    id </a:t>
            </a:r>
            <a:r>
              <a:rPr lang="en-US" b="1" dirty="0" smtClean="0"/>
              <a:t>INT</a:t>
            </a:r>
            <a:r>
              <a:rPr lang="en-US" dirty="0" smtClean="0"/>
              <a:t> </a:t>
            </a:r>
            <a:r>
              <a:rPr lang="en-US" b="1" dirty="0" smtClean="0"/>
              <a:t>PRIMARY</a:t>
            </a:r>
            <a:r>
              <a:rPr lang="en-US" dirty="0" smtClean="0"/>
              <a:t> </a:t>
            </a:r>
            <a:r>
              <a:rPr lang="en-US" b="1" dirty="0" smtClean="0"/>
              <a:t>KEY</a:t>
            </a:r>
            <a:r>
              <a:rPr lang="en-US" dirty="0" smtClean="0"/>
              <a:t> AUTO_INCREMENT,     </a:t>
            </a:r>
          </a:p>
          <a:p>
            <a:pPr>
              <a:buNone/>
            </a:pPr>
            <a:r>
              <a:rPr lang="en-US" dirty="0" smtClean="0"/>
              <a:t>    </a:t>
            </a:r>
            <a:r>
              <a:rPr lang="en-US" b="1" dirty="0" smtClean="0"/>
              <a:t>name</a:t>
            </a:r>
            <a:r>
              <a:rPr lang="en-US" dirty="0" smtClean="0"/>
              <a:t> </a:t>
            </a:r>
            <a:r>
              <a:rPr lang="en-US" b="1" dirty="0" smtClean="0"/>
              <a:t>VARCHAR</a:t>
            </a:r>
            <a:r>
              <a:rPr lang="en-US" dirty="0" smtClean="0"/>
              <a:t>(35),     </a:t>
            </a:r>
          </a:p>
          <a:p>
            <a:pPr>
              <a:buNone/>
            </a:pPr>
            <a:r>
              <a:rPr lang="en-US" dirty="0" smtClean="0"/>
              <a:t>    </a:t>
            </a:r>
            <a:r>
              <a:rPr lang="en-US" b="1" dirty="0" smtClean="0"/>
              <a:t>size</a:t>
            </a:r>
            <a:r>
              <a:rPr lang="en-US" dirty="0" smtClean="0"/>
              <a:t> ENUM('small', 'medium', 'large', 'x-large‘)</a:t>
            </a:r>
          </a:p>
          <a:p>
            <a:pPr>
              <a:buNone/>
            </a:pPr>
            <a:r>
              <a:rPr lang="en-US" dirty="0" smtClean="0"/>
              <a:t>);  </a:t>
            </a:r>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buNone/>
            </a:pPr>
            <a:r>
              <a:rPr lang="en-US" dirty="0" err="1" smtClean="0"/>
              <a:t>Mysql</a:t>
            </a:r>
            <a:r>
              <a:rPr lang="en-US" dirty="0" smtClean="0"/>
              <a:t>&gt;</a:t>
            </a:r>
            <a:r>
              <a:rPr lang="en-US" b="1" dirty="0" smtClean="0"/>
              <a:t>SELECT</a:t>
            </a:r>
            <a:r>
              <a:rPr lang="en-US" dirty="0" smtClean="0"/>
              <a:t> </a:t>
            </a:r>
            <a:r>
              <a:rPr lang="en-US" b="1" dirty="0" smtClean="0"/>
              <a:t>Name</a:t>
            </a:r>
            <a:r>
              <a:rPr lang="en-US" dirty="0" smtClean="0"/>
              <a:t>, City, SUM(</a:t>
            </a:r>
            <a:r>
              <a:rPr lang="en-US" dirty="0" err="1" smtClean="0"/>
              <a:t>working_hours</a:t>
            </a:r>
            <a:r>
              <a:rPr lang="en-US" dirty="0" smtClean="0"/>
              <a:t>) </a:t>
            </a:r>
            <a:r>
              <a:rPr lang="en-US" b="1" dirty="0" smtClean="0"/>
              <a:t>AS</a:t>
            </a:r>
            <a:r>
              <a:rPr lang="en-US" dirty="0" smtClean="0"/>
              <a:t> "Total working hours"    </a:t>
            </a:r>
          </a:p>
          <a:p>
            <a:pPr>
              <a:buNone/>
            </a:pPr>
            <a:r>
              <a:rPr lang="en-US" b="1" dirty="0" smtClean="0"/>
              <a:t>	FROM</a:t>
            </a:r>
            <a:r>
              <a:rPr lang="en-US" dirty="0" smtClean="0"/>
              <a:t> </a:t>
            </a:r>
            <a:r>
              <a:rPr lang="en-US" dirty="0" err="1" smtClean="0"/>
              <a:t>employee_detail</a:t>
            </a:r>
            <a:r>
              <a:rPr lang="en-US" dirty="0" smtClean="0"/>
              <a:t>    </a:t>
            </a:r>
          </a:p>
          <a:p>
            <a:pPr>
              <a:buNone/>
            </a:pPr>
            <a:r>
              <a:rPr lang="en-US" b="1" dirty="0" smtClean="0"/>
              <a:t>	GROUP</a:t>
            </a:r>
            <a:r>
              <a:rPr lang="en-US" dirty="0" smtClean="0"/>
              <a:t> </a:t>
            </a:r>
            <a:r>
              <a:rPr lang="en-US" b="1" dirty="0" smtClean="0"/>
              <a:t>BY</a:t>
            </a:r>
            <a:r>
              <a:rPr lang="en-US" dirty="0" smtClean="0"/>
              <a:t> </a:t>
            </a:r>
            <a:r>
              <a:rPr lang="en-US" b="1" dirty="0" smtClean="0"/>
              <a:t>Name</a:t>
            </a:r>
            <a:r>
              <a:rPr lang="en-US" dirty="0" smtClean="0"/>
              <a:t>    </a:t>
            </a:r>
          </a:p>
          <a:p>
            <a:pPr>
              <a:buNone/>
            </a:pPr>
            <a:r>
              <a:rPr lang="en-US" b="1" dirty="0" smtClean="0"/>
              <a:t>	HAVING</a:t>
            </a:r>
            <a:r>
              <a:rPr lang="en-US" dirty="0" smtClean="0"/>
              <a:t> SUM(</a:t>
            </a:r>
            <a:r>
              <a:rPr lang="en-US" dirty="0" err="1" smtClean="0"/>
              <a:t>working_hours</a:t>
            </a:r>
            <a:r>
              <a:rPr lang="en-US" dirty="0" smtClean="0"/>
              <a:t>) &gt; 5;  </a:t>
            </a:r>
          </a:p>
          <a:p>
            <a:pPr>
              <a:buNone/>
            </a:pPr>
            <a:r>
              <a:rPr lang="en-US" dirty="0" err="1" smtClean="0"/>
              <a:t>Mysql</a:t>
            </a:r>
            <a:r>
              <a:rPr lang="en-US" dirty="0" smtClean="0"/>
              <a:t>&gt;</a:t>
            </a:r>
            <a:r>
              <a:rPr lang="en-US" b="1" dirty="0" smtClean="0"/>
              <a:t>SELECT</a:t>
            </a:r>
            <a:r>
              <a:rPr lang="en-US" dirty="0" smtClean="0"/>
              <a:t> </a:t>
            </a:r>
            <a:r>
              <a:rPr lang="en-US" dirty="0" err="1" smtClean="0"/>
              <a:t>cust_name</a:t>
            </a:r>
            <a:r>
              <a:rPr lang="en-US" dirty="0" smtClean="0"/>
              <a:t>, city, </a:t>
            </a:r>
            <a:r>
              <a:rPr lang="en-US" dirty="0" err="1" smtClean="0"/>
              <a:t>order_num</a:t>
            </a:r>
            <a:r>
              <a:rPr lang="en-US" dirty="0" smtClean="0"/>
              <a:t>, </a:t>
            </a:r>
            <a:r>
              <a:rPr lang="en-US" dirty="0" err="1" smtClean="0"/>
              <a:t>order_date</a:t>
            </a:r>
            <a:r>
              <a:rPr lang="en-US" dirty="0" smtClean="0"/>
              <a:t>  </a:t>
            </a:r>
          </a:p>
          <a:p>
            <a:pPr>
              <a:buNone/>
            </a:pPr>
            <a:r>
              <a:rPr lang="en-US" b="1" dirty="0" smtClean="0"/>
              <a:t>	FROM</a:t>
            </a:r>
            <a:r>
              <a:rPr lang="en-US" dirty="0" smtClean="0"/>
              <a:t> customer </a:t>
            </a:r>
            <a:r>
              <a:rPr lang="en-US" b="1" dirty="0" smtClean="0"/>
              <a:t>INNER</a:t>
            </a:r>
            <a:r>
              <a:rPr lang="en-US" dirty="0" smtClean="0"/>
              <a:t> JOIN orders   </a:t>
            </a:r>
          </a:p>
          <a:p>
            <a:pPr>
              <a:buNone/>
            </a:pPr>
            <a:r>
              <a:rPr lang="en-US" b="1" dirty="0" smtClean="0"/>
              <a:t>	ON</a:t>
            </a:r>
            <a:r>
              <a:rPr lang="en-US" dirty="0" smtClean="0"/>
              <a:t> </a:t>
            </a:r>
            <a:r>
              <a:rPr lang="en-US" dirty="0" err="1" smtClean="0"/>
              <a:t>customer.cust_id</a:t>
            </a:r>
            <a:r>
              <a:rPr lang="en-US" dirty="0" smtClean="0"/>
              <a:t> = </a:t>
            </a:r>
            <a:r>
              <a:rPr lang="en-US" dirty="0" err="1" smtClean="0"/>
              <a:t>orders.order_id</a:t>
            </a:r>
            <a:r>
              <a:rPr lang="en-US" dirty="0" smtClean="0"/>
              <a:t>  </a:t>
            </a:r>
          </a:p>
          <a:p>
            <a:pPr>
              <a:buNone/>
            </a:pPr>
            <a:r>
              <a:rPr lang="en-US" b="1" dirty="0" smtClean="0"/>
              <a:t>	WHERE</a:t>
            </a:r>
            <a:r>
              <a:rPr lang="en-US" dirty="0" smtClean="0"/>
              <a:t> </a:t>
            </a:r>
            <a:r>
              <a:rPr lang="en-US" dirty="0" err="1" smtClean="0"/>
              <a:t>order_date</a:t>
            </a:r>
            <a:r>
              <a:rPr lang="en-US" dirty="0" smtClean="0"/>
              <a:t> &lt; '2020-04-30'  </a:t>
            </a:r>
          </a:p>
          <a:p>
            <a:pPr>
              <a:buNone/>
            </a:pPr>
            <a:r>
              <a:rPr lang="en-US" b="1" dirty="0" smtClean="0"/>
              <a:t>	ORDER</a:t>
            </a:r>
            <a:r>
              <a:rPr lang="en-US" dirty="0" smtClean="0"/>
              <a:t> </a:t>
            </a:r>
            <a:r>
              <a:rPr lang="en-US" b="1" dirty="0" smtClean="0"/>
              <a:t>BY</a:t>
            </a:r>
            <a:r>
              <a:rPr lang="en-US" dirty="0" smtClean="0"/>
              <a:t> </a:t>
            </a:r>
            <a:r>
              <a:rPr lang="en-US" dirty="0" err="1" smtClean="0"/>
              <a:t>cust_name</a:t>
            </a:r>
            <a:r>
              <a:rPr lang="en-US" dirty="0" smtClean="0"/>
              <a:t>; </a:t>
            </a:r>
          </a:p>
          <a:p>
            <a:pPr>
              <a:buNone/>
            </a:pPr>
            <a:endParaRPr lang="en-US" dirty="0" smtClean="0"/>
          </a:p>
          <a:p>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dirty="0" err="1" smtClean="0"/>
              <a:t>mysql</a:t>
            </a:r>
            <a:r>
              <a:rPr lang="en-US" dirty="0" smtClean="0"/>
              <a:t>&gt; </a:t>
            </a:r>
            <a:r>
              <a:rPr lang="en-US" b="1" dirty="0" smtClean="0"/>
              <a:t>SELECT</a:t>
            </a:r>
            <a:r>
              <a:rPr lang="en-US" dirty="0" smtClean="0"/>
              <a:t> </a:t>
            </a:r>
            <a:r>
              <a:rPr lang="en-US" b="1" dirty="0" smtClean="0"/>
              <a:t>MAX</a:t>
            </a:r>
            <a:r>
              <a:rPr lang="en-US" dirty="0" smtClean="0"/>
              <a:t>(income) </a:t>
            </a:r>
            <a:r>
              <a:rPr lang="en-US" b="1" dirty="0" smtClean="0"/>
              <a:t>AS</a:t>
            </a:r>
            <a:r>
              <a:rPr lang="en-US" dirty="0" smtClean="0"/>
              <a:t> "Maximum </a:t>
            </a:r>
          </a:p>
          <a:p>
            <a:pPr>
              <a:buNone/>
            </a:pPr>
            <a:r>
              <a:rPr lang="en-US" dirty="0" smtClean="0"/>
              <a:t>	Income" </a:t>
            </a:r>
            <a:r>
              <a:rPr lang="en-US" b="1" dirty="0" smtClean="0"/>
              <a:t>FROM</a:t>
            </a:r>
            <a:r>
              <a:rPr lang="en-US" dirty="0" smtClean="0"/>
              <a:t> employees;  </a:t>
            </a:r>
          </a:p>
          <a:p>
            <a:pPr>
              <a:buNone/>
            </a:pPr>
            <a:r>
              <a:rPr lang="en-US" dirty="0" err="1" smtClean="0"/>
              <a:t>mysql</a:t>
            </a:r>
            <a:r>
              <a:rPr lang="en-US" dirty="0" smtClean="0"/>
              <a:t>&gt; </a:t>
            </a:r>
            <a:r>
              <a:rPr lang="en-US" b="1" dirty="0" smtClean="0"/>
              <a:t>SELECT</a:t>
            </a:r>
            <a:r>
              <a:rPr lang="en-US" dirty="0" smtClean="0"/>
              <a:t> </a:t>
            </a:r>
            <a:r>
              <a:rPr lang="en-US" b="1" dirty="0" smtClean="0"/>
              <a:t>MAX</a:t>
            </a:r>
            <a:r>
              <a:rPr lang="en-US" dirty="0" smtClean="0"/>
              <a:t>(income) </a:t>
            </a:r>
            <a:r>
              <a:rPr lang="en-US" b="1" dirty="0" smtClean="0"/>
              <a:t>AS</a:t>
            </a:r>
            <a:r>
              <a:rPr lang="en-US" dirty="0" smtClean="0"/>
              <a:t> "Maximum Income"   </a:t>
            </a:r>
            <a:r>
              <a:rPr lang="en-US" b="1" dirty="0" smtClean="0"/>
              <a:t>FROM</a:t>
            </a:r>
            <a:r>
              <a:rPr lang="en-US" dirty="0" smtClean="0"/>
              <a:t> employees   </a:t>
            </a:r>
          </a:p>
          <a:p>
            <a:pPr>
              <a:buNone/>
            </a:pPr>
            <a:r>
              <a:rPr lang="en-US" b="1" dirty="0" smtClean="0"/>
              <a:t>	WHERE</a:t>
            </a:r>
            <a:r>
              <a:rPr lang="en-US" dirty="0" smtClean="0"/>
              <a:t> </a:t>
            </a:r>
            <a:r>
              <a:rPr lang="en-US" dirty="0" err="1" smtClean="0"/>
              <a:t>emp_age</a:t>
            </a:r>
            <a:r>
              <a:rPr lang="en-US" dirty="0" smtClean="0"/>
              <a:t> &gt; 35;  </a:t>
            </a:r>
          </a:p>
          <a:p>
            <a:pPr>
              <a:buNone/>
            </a:pPr>
            <a:r>
              <a:rPr lang="en-US" dirty="0" err="1" smtClean="0"/>
              <a:t>mysql</a:t>
            </a:r>
            <a:r>
              <a:rPr lang="en-US" dirty="0" smtClean="0"/>
              <a:t>&gt; </a:t>
            </a:r>
            <a:r>
              <a:rPr lang="en-US" b="1" dirty="0" smtClean="0"/>
              <a:t>SELECT</a:t>
            </a:r>
            <a:r>
              <a:rPr lang="en-US" dirty="0" smtClean="0"/>
              <a:t> </a:t>
            </a:r>
            <a:r>
              <a:rPr lang="en-US" dirty="0" err="1" smtClean="0"/>
              <a:t>emp_age</a:t>
            </a:r>
            <a:r>
              <a:rPr lang="en-US" dirty="0" smtClean="0"/>
              <a:t>, </a:t>
            </a:r>
            <a:r>
              <a:rPr lang="en-US" b="1" dirty="0" smtClean="0"/>
              <a:t>MAX</a:t>
            </a:r>
            <a:r>
              <a:rPr lang="en-US" dirty="0" smtClean="0"/>
              <a:t>(income) </a:t>
            </a:r>
            <a:r>
              <a:rPr lang="en-US" b="1" dirty="0" smtClean="0"/>
              <a:t>AS</a:t>
            </a:r>
            <a:r>
              <a:rPr lang="en-US" dirty="0" smtClean="0"/>
              <a:t> </a:t>
            </a:r>
          </a:p>
          <a:p>
            <a:pPr>
              <a:buNone/>
            </a:pPr>
            <a:r>
              <a:rPr lang="en-US" dirty="0" smtClean="0"/>
              <a:t>	"Maximum Income"   </a:t>
            </a:r>
            <a:r>
              <a:rPr lang="en-US" b="1" dirty="0" smtClean="0"/>
              <a:t>FROM</a:t>
            </a:r>
            <a:r>
              <a:rPr lang="en-US" dirty="0" smtClean="0"/>
              <a:t> employees   </a:t>
            </a:r>
          </a:p>
          <a:p>
            <a:pPr>
              <a:buNone/>
            </a:pPr>
            <a:r>
              <a:rPr lang="en-US" b="1" dirty="0" smtClean="0"/>
              <a:t>	GROUP</a:t>
            </a:r>
            <a:r>
              <a:rPr lang="en-US" dirty="0" smtClean="0"/>
              <a:t> </a:t>
            </a:r>
            <a:r>
              <a:rPr lang="en-US" b="1" dirty="0" smtClean="0"/>
              <a:t>BY</a:t>
            </a:r>
            <a:r>
              <a:rPr lang="en-US" dirty="0" smtClean="0"/>
              <a:t> </a:t>
            </a:r>
            <a:r>
              <a:rPr lang="en-US" dirty="0" err="1" smtClean="0"/>
              <a:t>emp_age</a:t>
            </a:r>
            <a:r>
              <a:rPr lang="en-US" dirty="0" smtClean="0"/>
              <a:t>;  </a:t>
            </a:r>
          </a:p>
          <a:p>
            <a:pPr>
              <a:buNone/>
            </a:pPr>
            <a:endParaRPr lang="en-US" dirty="0" smtClean="0"/>
          </a:p>
          <a:p>
            <a:pPr>
              <a:buNone/>
            </a:pPr>
            <a:endParaRPr lang="en-US" dirty="0" smtClean="0"/>
          </a:p>
          <a:p>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1066800"/>
            <a:ext cx="8382000" cy="4876800"/>
          </a:xfrm>
        </p:spPr>
        <p:txBody>
          <a:bodyPr>
            <a:noAutofit/>
          </a:bodyPr>
          <a:lstStyle/>
          <a:p>
            <a:pPr>
              <a:buNone/>
            </a:pPr>
            <a:r>
              <a:rPr lang="en-US" sz="2700" dirty="0" err="1" smtClean="0"/>
              <a:t>mysql</a:t>
            </a:r>
            <a:r>
              <a:rPr lang="en-US" sz="2700" dirty="0" smtClean="0"/>
              <a:t>&gt; </a:t>
            </a:r>
            <a:r>
              <a:rPr lang="en-US" sz="2700" b="1" dirty="0" smtClean="0"/>
              <a:t>SELECT</a:t>
            </a:r>
            <a:r>
              <a:rPr lang="en-US" sz="2700" dirty="0" smtClean="0"/>
              <a:t> city, </a:t>
            </a:r>
            <a:r>
              <a:rPr lang="en-US" sz="2700" b="1" dirty="0" smtClean="0"/>
              <a:t>MAX</a:t>
            </a:r>
            <a:r>
              <a:rPr lang="en-US" sz="2700" dirty="0" smtClean="0"/>
              <a:t>(income) </a:t>
            </a:r>
            <a:r>
              <a:rPr lang="en-US" sz="2700" b="1" dirty="0" smtClean="0"/>
              <a:t>AS</a:t>
            </a:r>
            <a:r>
              <a:rPr lang="en-US" sz="2700" dirty="0" smtClean="0"/>
              <a:t> "Maximum Income“ </a:t>
            </a:r>
            <a:r>
              <a:rPr lang="en-US" sz="2700" b="1" dirty="0" smtClean="0"/>
              <a:t>FROM</a:t>
            </a:r>
            <a:r>
              <a:rPr lang="en-US" sz="2700" dirty="0" smtClean="0"/>
              <a:t> employees   </a:t>
            </a:r>
          </a:p>
          <a:p>
            <a:pPr>
              <a:buNone/>
            </a:pPr>
            <a:r>
              <a:rPr lang="en-US" sz="2700" b="1" dirty="0" smtClean="0"/>
              <a:t>	GROUP</a:t>
            </a:r>
            <a:r>
              <a:rPr lang="en-US" sz="2700" dirty="0" smtClean="0"/>
              <a:t> </a:t>
            </a:r>
            <a:r>
              <a:rPr lang="en-US" sz="2700" b="1" dirty="0" smtClean="0"/>
              <a:t>BY</a:t>
            </a:r>
            <a:r>
              <a:rPr lang="en-US" sz="2700" dirty="0" smtClean="0"/>
              <a:t> city  </a:t>
            </a:r>
          </a:p>
          <a:p>
            <a:pPr>
              <a:buNone/>
            </a:pPr>
            <a:r>
              <a:rPr lang="en-US" sz="2700" b="1" dirty="0" smtClean="0"/>
              <a:t>	HAVING</a:t>
            </a:r>
            <a:r>
              <a:rPr lang="en-US" sz="2700" dirty="0" smtClean="0"/>
              <a:t> </a:t>
            </a:r>
            <a:r>
              <a:rPr lang="en-US" sz="2700" b="1" dirty="0" smtClean="0"/>
              <a:t>MAX</a:t>
            </a:r>
            <a:r>
              <a:rPr lang="en-US" sz="2700" dirty="0" smtClean="0"/>
              <a:t>(income) &gt;= 200000; </a:t>
            </a:r>
          </a:p>
          <a:p>
            <a:pPr>
              <a:buNone/>
            </a:pPr>
            <a:r>
              <a:rPr lang="en-US" sz="2700" dirty="0" err="1" smtClean="0"/>
              <a:t>mysql</a:t>
            </a:r>
            <a:r>
              <a:rPr lang="en-US" sz="2700" dirty="0" smtClean="0"/>
              <a:t>&gt; </a:t>
            </a:r>
            <a:r>
              <a:rPr lang="en-US" sz="2700" b="1" dirty="0" smtClean="0"/>
              <a:t>SELECT</a:t>
            </a:r>
            <a:r>
              <a:rPr lang="en-US" sz="2700" dirty="0" smtClean="0"/>
              <a:t> city, </a:t>
            </a:r>
            <a:r>
              <a:rPr lang="en-US" sz="2700" b="1" dirty="0" smtClean="0"/>
              <a:t>MAX</a:t>
            </a:r>
            <a:r>
              <a:rPr lang="en-US" sz="2700" dirty="0" smtClean="0"/>
              <a:t>(</a:t>
            </a:r>
            <a:r>
              <a:rPr lang="en-US" sz="2700" b="1" dirty="0" smtClean="0"/>
              <a:t>DISTINCT</a:t>
            </a:r>
            <a:r>
              <a:rPr lang="en-US" sz="2700" dirty="0" smtClean="0"/>
              <a:t> income) </a:t>
            </a:r>
            <a:r>
              <a:rPr lang="en-US" sz="2700" b="1" dirty="0" smtClean="0"/>
              <a:t>AS</a:t>
            </a:r>
            <a:r>
              <a:rPr lang="en-US" sz="2700" dirty="0" smtClean="0"/>
              <a:t> </a:t>
            </a:r>
          </a:p>
          <a:p>
            <a:pPr>
              <a:buNone/>
            </a:pPr>
            <a:r>
              <a:rPr lang="en-US" sz="2700" dirty="0" smtClean="0"/>
              <a:t>	"Maximum Income"   </a:t>
            </a:r>
            <a:r>
              <a:rPr lang="en-US" sz="2700" b="1" dirty="0" smtClean="0"/>
              <a:t>FROM</a:t>
            </a:r>
            <a:r>
              <a:rPr lang="en-US" sz="2700" dirty="0" smtClean="0"/>
              <a:t> employees   </a:t>
            </a:r>
          </a:p>
          <a:p>
            <a:pPr>
              <a:buNone/>
            </a:pPr>
            <a:r>
              <a:rPr lang="en-US" sz="2700" b="1" dirty="0" smtClean="0"/>
              <a:t>	 GROUP</a:t>
            </a:r>
            <a:r>
              <a:rPr lang="en-US" sz="2700" dirty="0" smtClean="0"/>
              <a:t> </a:t>
            </a:r>
            <a:r>
              <a:rPr lang="en-US" sz="2700" b="1" dirty="0" smtClean="0"/>
              <a:t>BY</a:t>
            </a:r>
            <a:r>
              <a:rPr lang="en-US" sz="2700" dirty="0" smtClean="0"/>
              <a:t> city; </a:t>
            </a:r>
          </a:p>
          <a:p>
            <a:pPr>
              <a:buNone/>
            </a:pPr>
            <a:r>
              <a:rPr lang="en-US" sz="2700" dirty="0" err="1" smtClean="0"/>
              <a:t>mysql</a:t>
            </a:r>
            <a:r>
              <a:rPr lang="en-US" sz="2700" dirty="0" smtClean="0"/>
              <a:t>&gt; </a:t>
            </a:r>
            <a:r>
              <a:rPr lang="en-US" sz="2700" b="1" dirty="0" smtClean="0"/>
              <a:t>SELECT</a:t>
            </a:r>
            <a:r>
              <a:rPr lang="en-US" sz="2700" dirty="0" smtClean="0"/>
              <a:t> * </a:t>
            </a:r>
            <a:r>
              <a:rPr lang="en-US" sz="2700" b="1" dirty="0" smtClean="0"/>
              <a:t>FROM</a:t>
            </a:r>
            <a:r>
              <a:rPr lang="en-US" sz="2700" dirty="0" smtClean="0"/>
              <a:t> employees </a:t>
            </a:r>
            <a:r>
              <a:rPr lang="en-US" sz="2700" b="1" dirty="0" smtClean="0"/>
              <a:t>WHERE</a:t>
            </a:r>
            <a:r>
              <a:rPr lang="en-US" sz="2700" dirty="0" smtClean="0"/>
              <a:t>   </a:t>
            </a:r>
          </a:p>
          <a:p>
            <a:pPr>
              <a:buNone/>
            </a:pPr>
            <a:r>
              <a:rPr lang="en-US" sz="2700" dirty="0" smtClean="0"/>
              <a:t>	</a:t>
            </a:r>
            <a:r>
              <a:rPr lang="en-US" sz="2700" dirty="0" err="1" smtClean="0"/>
              <a:t>emp_age</a:t>
            </a:r>
            <a:r>
              <a:rPr lang="en-US" sz="2700" dirty="0" smtClean="0"/>
              <a:t> = (</a:t>
            </a:r>
            <a:r>
              <a:rPr lang="en-US" sz="2700" b="1" dirty="0" smtClean="0"/>
              <a:t>SELECT</a:t>
            </a:r>
            <a:r>
              <a:rPr lang="en-US" sz="2700" dirty="0" smtClean="0"/>
              <a:t> </a:t>
            </a:r>
            <a:r>
              <a:rPr lang="en-US" sz="2700" b="1" dirty="0" smtClean="0"/>
              <a:t>MAX</a:t>
            </a:r>
            <a:r>
              <a:rPr lang="en-US" sz="2700" dirty="0" smtClean="0"/>
              <a:t>(</a:t>
            </a:r>
            <a:r>
              <a:rPr lang="en-US" sz="2700" dirty="0" err="1" smtClean="0"/>
              <a:t>emp_age</a:t>
            </a:r>
            <a:r>
              <a:rPr lang="en-US" sz="2700" dirty="0" smtClean="0"/>
              <a:t>) </a:t>
            </a:r>
            <a:r>
              <a:rPr lang="en-US" sz="2700" b="1" dirty="0" smtClean="0"/>
              <a:t>FROM</a:t>
            </a:r>
            <a:r>
              <a:rPr lang="en-US" sz="2700" dirty="0" smtClean="0"/>
              <a:t> employees);  </a:t>
            </a:r>
          </a:p>
          <a:p>
            <a:pPr>
              <a:buNone/>
            </a:pPr>
            <a:r>
              <a:rPr lang="en-US" sz="2700" dirty="0" smtClean="0"/>
              <a:t> </a:t>
            </a:r>
          </a:p>
          <a:p>
            <a:pPr>
              <a:buNone/>
            </a:pPr>
            <a:r>
              <a:rPr lang="en-US" sz="2700" dirty="0" smtClean="0"/>
              <a:t> </a:t>
            </a:r>
          </a:p>
          <a:p>
            <a:endParaRPr lang="en-US" sz="2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447800"/>
            <a:ext cx="8229600" cy="4525963"/>
          </a:xfrm>
          <a:solidFill>
            <a:schemeClr val="accent1">
              <a:lumMod val="20000"/>
              <a:lumOff val="80000"/>
            </a:schemeClr>
          </a:solidFill>
        </p:spPr>
        <p:txBody>
          <a:bodyPr>
            <a:normAutofit fontScale="92500" lnSpcReduction="20000"/>
          </a:bodyPr>
          <a:lstStyle/>
          <a:p>
            <a:pPr>
              <a:buNone/>
            </a:pPr>
            <a:r>
              <a:rPr lang="en-US" b="1" dirty="0" smtClean="0"/>
              <a:t>TRUNCATE</a:t>
            </a:r>
            <a:endParaRPr lang="en-US" dirty="0" smtClean="0"/>
          </a:p>
          <a:p>
            <a:pPr algn="just"/>
            <a:r>
              <a:rPr lang="en-US" dirty="0" smtClean="0"/>
              <a:t>This command is used to </a:t>
            </a:r>
            <a:r>
              <a:rPr lang="en-US" dirty="0" smtClean="0">
                <a:solidFill>
                  <a:srgbClr val="FF0000"/>
                </a:solidFill>
              </a:rPr>
              <a:t>delete the information(records) </a:t>
            </a:r>
            <a:r>
              <a:rPr lang="en-US" dirty="0" smtClean="0"/>
              <a:t>present in the table but </a:t>
            </a:r>
            <a:r>
              <a:rPr lang="en-US" dirty="0" smtClean="0">
                <a:solidFill>
                  <a:srgbClr val="FF0000"/>
                </a:solidFill>
              </a:rPr>
              <a:t>does not delete the table</a:t>
            </a:r>
            <a:r>
              <a:rPr lang="en-US" dirty="0" smtClean="0"/>
              <a:t>. So, once you use this command, your information will be lost, but not the table.</a:t>
            </a:r>
          </a:p>
          <a:p>
            <a:pPr>
              <a:buNone/>
            </a:pPr>
            <a:r>
              <a:rPr lang="en-US" b="1" dirty="0" smtClean="0"/>
              <a:t>Syntax</a:t>
            </a:r>
            <a:endParaRPr lang="en-US" dirty="0" smtClean="0"/>
          </a:p>
          <a:p>
            <a:r>
              <a:rPr lang="en-US" dirty="0" smtClean="0"/>
              <a:t>TRUNCATE TABLE </a:t>
            </a:r>
            <a:r>
              <a:rPr lang="en-US" dirty="0" err="1" smtClean="0"/>
              <a:t>TableName</a:t>
            </a:r>
            <a:r>
              <a:rPr lang="en-US" dirty="0" smtClean="0"/>
              <a:t>;</a:t>
            </a:r>
          </a:p>
          <a:p>
            <a:pPr>
              <a:buNone/>
            </a:pPr>
            <a:r>
              <a:rPr lang="en-US" b="1" dirty="0" smtClean="0"/>
              <a:t>Example</a:t>
            </a:r>
            <a:endParaRPr lang="en-US" dirty="0" smtClean="0"/>
          </a:p>
          <a:p>
            <a:pPr fontAlgn="base"/>
            <a:r>
              <a:rPr lang="en-US" dirty="0" smtClean="0"/>
              <a:t>1TRUNCATE Table </a:t>
            </a:r>
            <a:r>
              <a:rPr lang="en-US" dirty="0" err="1" smtClean="0"/>
              <a:t>Employee_Info</a:t>
            </a:r>
            <a:endParaRPr lang="en-US" dirty="0" smtClean="0"/>
          </a:p>
          <a:p>
            <a:endParaRPr lang="en-US" dirty="0"/>
          </a:p>
        </p:txBody>
      </p:sp>
      <p:sp>
        <p:nvSpPr>
          <p:cNvPr id="3" name="Rectangle 2"/>
          <p:cNvSpPr/>
          <p:nvPr/>
        </p:nvSpPr>
        <p:spPr>
          <a:xfrm>
            <a:off x="2971800" y="914400"/>
            <a:ext cx="3672544"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TRUNCATE COMMAND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r>
              <a:rPr lang="en-US" dirty="0" err="1" smtClean="0"/>
              <a:t>mysql</a:t>
            </a:r>
            <a:r>
              <a:rPr lang="en-US" dirty="0" smtClean="0"/>
              <a:t>&gt; </a:t>
            </a:r>
            <a:r>
              <a:rPr lang="en-US" b="1" dirty="0" smtClean="0"/>
              <a:t>SELECT</a:t>
            </a:r>
            <a:r>
              <a:rPr lang="en-US" dirty="0" smtClean="0"/>
              <a:t> AVG(</a:t>
            </a:r>
            <a:r>
              <a:rPr lang="en-US" dirty="0" err="1" smtClean="0"/>
              <a:t>working_hours</a:t>
            </a:r>
            <a:r>
              <a:rPr lang="en-US" dirty="0" smtClean="0"/>
              <a:t>) </a:t>
            </a:r>
            <a:r>
              <a:rPr lang="en-US" dirty="0" err="1" smtClean="0"/>
              <a:t>Avg_working_hours</a:t>
            </a:r>
            <a:r>
              <a:rPr lang="en-US" dirty="0" smtClean="0"/>
              <a:t> </a:t>
            </a:r>
            <a:r>
              <a:rPr lang="en-US" b="1" dirty="0" smtClean="0"/>
              <a:t>FROM</a:t>
            </a:r>
            <a:r>
              <a:rPr lang="en-US" dirty="0" smtClean="0"/>
              <a:t> employees;  </a:t>
            </a:r>
          </a:p>
          <a:p>
            <a:pPr>
              <a:buNone/>
            </a:pPr>
            <a:r>
              <a:rPr lang="en-US" dirty="0" err="1" smtClean="0"/>
              <a:t>mysql</a:t>
            </a:r>
            <a:r>
              <a:rPr lang="en-US" dirty="0" smtClean="0"/>
              <a:t>&gt; </a:t>
            </a:r>
            <a:r>
              <a:rPr lang="en-US" b="1" dirty="0" smtClean="0"/>
              <a:t>SELECT</a:t>
            </a:r>
            <a:r>
              <a:rPr lang="en-US" dirty="0" smtClean="0"/>
              <a:t> AVG(</a:t>
            </a:r>
            <a:r>
              <a:rPr lang="en-US" dirty="0" err="1" smtClean="0"/>
              <a:t>working_hours</a:t>
            </a:r>
            <a:r>
              <a:rPr lang="en-US" dirty="0" smtClean="0"/>
              <a:t>) </a:t>
            </a:r>
            <a:r>
              <a:rPr lang="en-US" dirty="0" err="1" smtClean="0"/>
              <a:t>Avg_working_hours</a:t>
            </a:r>
            <a:r>
              <a:rPr lang="en-US" dirty="0" smtClean="0"/>
              <a:t> </a:t>
            </a:r>
            <a:r>
              <a:rPr lang="en-US" b="1" dirty="0" smtClean="0"/>
              <a:t>FROM</a:t>
            </a:r>
            <a:r>
              <a:rPr lang="en-US" dirty="0" smtClean="0"/>
              <a:t> employees </a:t>
            </a:r>
            <a:r>
              <a:rPr lang="en-US" b="1" dirty="0" smtClean="0"/>
              <a:t>WHERE</a:t>
            </a:r>
            <a:r>
              <a:rPr lang="en-US" dirty="0" smtClean="0"/>
              <a:t> </a:t>
            </a:r>
            <a:r>
              <a:rPr lang="en-US" dirty="0" err="1" smtClean="0"/>
              <a:t>working_hours</a:t>
            </a:r>
            <a:r>
              <a:rPr lang="en-US" dirty="0" smtClean="0"/>
              <a:t>&gt;=12;</a:t>
            </a:r>
          </a:p>
          <a:p>
            <a:pPr>
              <a:buNone/>
            </a:pPr>
            <a:r>
              <a:rPr lang="en-US" dirty="0" err="1" smtClean="0"/>
              <a:t>mysql</a:t>
            </a:r>
            <a:r>
              <a:rPr lang="en-US" dirty="0" smtClean="0"/>
              <a:t>&gt; </a:t>
            </a:r>
            <a:r>
              <a:rPr lang="en-US" b="1" dirty="0" smtClean="0"/>
              <a:t>SELECT</a:t>
            </a:r>
            <a:r>
              <a:rPr lang="en-US" dirty="0" smtClean="0"/>
              <a:t> </a:t>
            </a:r>
            <a:r>
              <a:rPr lang="en-US" dirty="0" err="1" smtClean="0"/>
              <a:t>emp_name</a:t>
            </a:r>
            <a:r>
              <a:rPr lang="en-US" dirty="0" smtClean="0"/>
              <a:t>, occupation, AVG(</a:t>
            </a:r>
            <a:r>
              <a:rPr lang="en-US" dirty="0" err="1" smtClean="0"/>
              <a:t>working_hours</a:t>
            </a:r>
            <a:r>
              <a:rPr lang="en-US" dirty="0" smtClean="0"/>
              <a:t>) </a:t>
            </a:r>
            <a:r>
              <a:rPr lang="en-US" dirty="0" err="1" smtClean="0"/>
              <a:t>Avg_working_hours</a:t>
            </a:r>
            <a:r>
              <a:rPr lang="en-US" dirty="0" smtClean="0"/>
              <a:t> </a:t>
            </a:r>
            <a:r>
              <a:rPr lang="en-US" b="1" dirty="0" smtClean="0"/>
              <a:t>FROM</a:t>
            </a:r>
            <a:r>
              <a:rPr lang="en-US" dirty="0" smtClean="0"/>
              <a:t> employees </a:t>
            </a:r>
            <a:r>
              <a:rPr lang="en-US" b="1" dirty="0" smtClean="0"/>
              <a:t>GROUP</a:t>
            </a:r>
            <a:r>
              <a:rPr lang="en-US" dirty="0" smtClean="0"/>
              <a:t> </a:t>
            </a:r>
            <a:r>
              <a:rPr lang="en-US" b="1" dirty="0" smtClean="0"/>
              <a:t>BY</a:t>
            </a:r>
            <a:r>
              <a:rPr lang="en-US" dirty="0" smtClean="0"/>
              <a:t> occupation;  </a:t>
            </a:r>
          </a:p>
          <a:p>
            <a:pPr>
              <a:buNone/>
            </a:pPr>
            <a:r>
              <a:rPr lang="en-US" dirty="0" smtClean="0"/>
              <a:t>  </a:t>
            </a:r>
          </a:p>
          <a:p>
            <a:pPr>
              <a:buNone/>
            </a:pPr>
            <a:endParaRPr lang="en-US" dirty="0" smtClean="0"/>
          </a:p>
          <a:p>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buNone/>
            </a:pPr>
            <a:r>
              <a:rPr lang="en-US" dirty="0" err="1" smtClean="0"/>
              <a:t>mysql</a:t>
            </a:r>
            <a:r>
              <a:rPr lang="en-US" dirty="0" smtClean="0"/>
              <a:t>&gt; </a:t>
            </a:r>
            <a:r>
              <a:rPr lang="en-US" b="1" dirty="0" smtClean="0"/>
              <a:t>SELECT</a:t>
            </a:r>
            <a:r>
              <a:rPr lang="en-US" dirty="0" smtClean="0"/>
              <a:t> </a:t>
            </a:r>
            <a:r>
              <a:rPr lang="en-US" dirty="0" err="1" smtClean="0"/>
              <a:t>emp_name</a:t>
            </a:r>
            <a:r>
              <a:rPr lang="en-US" dirty="0" smtClean="0"/>
              <a:t>, occupation,   </a:t>
            </a:r>
          </a:p>
          <a:p>
            <a:pPr>
              <a:buNone/>
            </a:pPr>
            <a:r>
              <a:rPr lang="en-US" dirty="0" smtClean="0"/>
              <a:t>	AVG(</a:t>
            </a:r>
            <a:r>
              <a:rPr lang="en-US" dirty="0" err="1" smtClean="0"/>
              <a:t>working_hours</a:t>
            </a:r>
            <a:r>
              <a:rPr lang="en-US" dirty="0" smtClean="0"/>
              <a:t>) </a:t>
            </a:r>
            <a:r>
              <a:rPr lang="en-US" dirty="0" err="1" smtClean="0"/>
              <a:t>Avg_working_hours</a:t>
            </a:r>
            <a:r>
              <a:rPr lang="en-US" dirty="0" smtClean="0"/>
              <a:t>   </a:t>
            </a:r>
          </a:p>
          <a:p>
            <a:pPr>
              <a:buNone/>
            </a:pPr>
            <a:r>
              <a:rPr lang="en-US" b="1" dirty="0" smtClean="0"/>
              <a:t>	FROM</a:t>
            </a:r>
            <a:r>
              <a:rPr lang="en-US" dirty="0" smtClean="0"/>
              <a:t> employees   </a:t>
            </a:r>
          </a:p>
          <a:p>
            <a:pPr>
              <a:buNone/>
            </a:pPr>
            <a:r>
              <a:rPr lang="en-US" b="1" dirty="0" smtClean="0"/>
              <a:t>	GROUP</a:t>
            </a:r>
            <a:r>
              <a:rPr lang="en-US" dirty="0" smtClean="0"/>
              <a:t> </a:t>
            </a:r>
            <a:r>
              <a:rPr lang="en-US" b="1" dirty="0" smtClean="0"/>
              <a:t>BY</a:t>
            </a:r>
            <a:r>
              <a:rPr lang="en-US" dirty="0" smtClean="0"/>
              <a:t> occupation   </a:t>
            </a:r>
          </a:p>
          <a:p>
            <a:pPr>
              <a:buNone/>
            </a:pPr>
            <a:r>
              <a:rPr lang="en-US" b="1" dirty="0" smtClean="0"/>
              <a:t>	HAVING</a:t>
            </a:r>
            <a:r>
              <a:rPr lang="en-US" dirty="0" smtClean="0"/>
              <a:t> AVG(</a:t>
            </a:r>
            <a:r>
              <a:rPr lang="en-US" dirty="0" err="1" smtClean="0"/>
              <a:t>working_hours</a:t>
            </a:r>
            <a:r>
              <a:rPr lang="en-US" dirty="0" smtClean="0"/>
              <a:t>)&gt;9; </a:t>
            </a:r>
          </a:p>
          <a:p>
            <a:endParaRPr lang="en-US" dirty="0" smtClean="0"/>
          </a:p>
          <a:p>
            <a:pPr>
              <a:buNone/>
            </a:pPr>
            <a:r>
              <a:rPr lang="en-US" dirty="0" err="1" smtClean="0"/>
              <a:t>mysql</a:t>
            </a:r>
            <a:r>
              <a:rPr lang="en-US" dirty="0" smtClean="0"/>
              <a:t>&gt; </a:t>
            </a:r>
            <a:r>
              <a:rPr lang="en-US" b="1" dirty="0" smtClean="0"/>
              <a:t>SELECT</a:t>
            </a:r>
            <a:r>
              <a:rPr lang="en-US" dirty="0" smtClean="0"/>
              <a:t> </a:t>
            </a:r>
            <a:r>
              <a:rPr lang="en-US" dirty="0" err="1" smtClean="0"/>
              <a:t>emp_name</a:t>
            </a:r>
            <a:r>
              <a:rPr lang="en-US" dirty="0" smtClean="0"/>
              <a:t>, occupation,   </a:t>
            </a:r>
          </a:p>
          <a:p>
            <a:pPr>
              <a:buNone/>
            </a:pPr>
            <a:r>
              <a:rPr lang="en-US" dirty="0" smtClean="0"/>
              <a:t>	AVG(</a:t>
            </a:r>
            <a:r>
              <a:rPr lang="en-US" b="1" dirty="0" smtClean="0"/>
              <a:t>DISTINCT</a:t>
            </a:r>
            <a:r>
              <a:rPr lang="en-US" dirty="0" smtClean="0"/>
              <a:t> </a:t>
            </a:r>
            <a:r>
              <a:rPr lang="en-US" dirty="0" err="1" smtClean="0"/>
              <a:t>working_hours</a:t>
            </a:r>
            <a:r>
              <a:rPr lang="en-US" dirty="0" smtClean="0"/>
              <a:t>) </a:t>
            </a:r>
            <a:r>
              <a:rPr lang="en-US" dirty="0" err="1" smtClean="0"/>
              <a:t>Avg_working_hours</a:t>
            </a:r>
            <a:r>
              <a:rPr lang="en-US" dirty="0" smtClean="0"/>
              <a:t>  </a:t>
            </a:r>
          </a:p>
          <a:p>
            <a:pPr>
              <a:buNone/>
            </a:pPr>
            <a:r>
              <a:rPr lang="en-US" b="1" dirty="0" smtClean="0"/>
              <a:t>	FROM</a:t>
            </a:r>
            <a:r>
              <a:rPr lang="en-US" dirty="0" smtClean="0"/>
              <a:t> employees  </a:t>
            </a:r>
          </a:p>
          <a:p>
            <a:pPr>
              <a:buNone/>
            </a:pPr>
            <a:r>
              <a:rPr lang="en-US" b="1" smtClean="0"/>
              <a:t>	GROUP</a:t>
            </a:r>
            <a:r>
              <a:rPr lang="en-US" dirty="0" smtClean="0"/>
              <a:t> </a:t>
            </a:r>
            <a:r>
              <a:rPr lang="en-US" b="1" dirty="0" smtClean="0"/>
              <a:t>BY</a:t>
            </a:r>
            <a:r>
              <a:rPr lang="en-US" dirty="0" smtClean="0"/>
              <a:t> occupation;  </a:t>
            </a:r>
          </a:p>
          <a:p>
            <a:pPr>
              <a:buNone/>
            </a:pPr>
            <a:r>
              <a:rPr lang="en-US" dirty="0" smtClean="0"/>
              <a:t> </a:t>
            </a:r>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srcRect l="20338" t="37055" r="39583" b="35387"/>
          <a:stretch>
            <a:fillRect/>
          </a:stretch>
        </p:blipFill>
        <p:spPr bwMode="auto">
          <a:xfrm>
            <a:off x="470935" y="990600"/>
            <a:ext cx="8673065" cy="33528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processing &amp; optimization</a:t>
            </a:r>
            <a:endParaRPr lang="en-US" dirty="0"/>
          </a:p>
        </p:txBody>
      </p:sp>
      <p:pic>
        <p:nvPicPr>
          <p:cNvPr id="166914" name="Picture 2"/>
          <p:cNvPicPr>
            <a:picLocks noChangeAspect="1" noChangeArrowheads="1"/>
          </p:cNvPicPr>
          <p:nvPr/>
        </p:nvPicPr>
        <p:blipFill>
          <a:blip r:embed="rId2"/>
          <a:srcRect l="19792" t="22233" r="39583" b="33301"/>
          <a:stretch>
            <a:fillRect/>
          </a:stretch>
        </p:blipFill>
        <p:spPr bwMode="auto">
          <a:xfrm>
            <a:off x="990600" y="1143000"/>
            <a:ext cx="6934200" cy="42672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algebra</a:t>
            </a:r>
            <a:endParaRPr lang="en-US" dirty="0"/>
          </a:p>
        </p:txBody>
      </p:sp>
      <p:pic>
        <p:nvPicPr>
          <p:cNvPr id="167938" name="Picture 2"/>
          <p:cNvPicPr>
            <a:picLocks noChangeAspect="1" noChangeArrowheads="1"/>
          </p:cNvPicPr>
          <p:nvPr/>
        </p:nvPicPr>
        <p:blipFill>
          <a:blip r:embed="rId2"/>
          <a:srcRect l="15625" t="22233" r="40625" b="29595"/>
          <a:stretch>
            <a:fillRect/>
          </a:stretch>
        </p:blipFill>
        <p:spPr bwMode="auto">
          <a:xfrm>
            <a:off x="1143000" y="990600"/>
            <a:ext cx="7139354" cy="44196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2"/>
          <a:srcRect l="17708" t="22233" r="39583" b="38859"/>
          <a:stretch>
            <a:fillRect/>
          </a:stretch>
        </p:blipFill>
        <p:spPr bwMode="auto">
          <a:xfrm>
            <a:off x="228600" y="990600"/>
            <a:ext cx="8182429" cy="4191000"/>
          </a:xfrm>
          <a:prstGeom prst="rect">
            <a:avLst/>
          </a:prstGeom>
          <a:noFill/>
          <a:ln w="9525">
            <a:noFill/>
            <a:miter lim="800000"/>
            <a:headEnd/>
            <a:tailEnd/>
          </a:ln>
          <a:effectLst/>
        </p:spPr>
      </p:pic>
      <p:sp>
        <p:nvSpPr>
          <p:cNvPr id="5" name="Title 1"/>
          <p:cNvSpPr>
            <a:spLocks noGrp="1"/>
          </p:cNvSpPr>
          <p:nvPr>
            <p:ph type="title"/>
          </p:nvPr>
        </p:nvSpPr>
        <p:spPr>
          <a:xfrm>
            <a:off x="838200" y="228600"/>
            <a:ext cx="7239000" cy="563562"/>
          </a:xfrm>
        </p:spPr>
        <p:txBody>
          <a:bodyPr/>
          <a:lstStyle/>
          <a:p>
            <a:r>
              <a:rPr lang="en-US" dirty="0" smtClean="0"/>
              <a:t>Relational algebra</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7239000" cy="990600"/>
          </a:xfrm>
        </p:spPr>
        <p:txBody>
          <a:bodyPr/>
          <a:lstStyle/>
          <a:p>
            <a:r>
              <a:rPr lang="en-US" dirty="0" smtClean="0"/>
              <a:t>Typical steps when processing a high level query. </a:t>
            </a:r>
            <a:endParaRPr lang="en-US" dirty="0"/>
          </a:p>
        </p:txBody>
      </p:sp>
      <p:sp>
        <p:nvSpPr>
          <p:cNvPr id="3" name="Content Placeholder 2"/>
          <p:cNvSpPr>
            <a:spLocks noGrp="1"/>
          </p:cNvSpPr>
          <p:nvPr>
            <p:ph idx="1"/>
          </p:nvPr>
        </p:nvSpPr>
        <p:spPr/>
        <p:txBody>
          <a:bodyPr/>
          <a:lstStyle/>
          <a:p>
            <a:pPr>
              <a:buNone/>
            </a:pPr>
            <a:r>
              <a:rPr lang="en-US" dirty="0" smtClean="0"/>
              <a:t>The steps involved in processing a query appear The basic steps are: </a:t>
            </a:r>
          </a:p>
          <a:p>
            <a:r>
              <a:rPr lang="en-US" dirty="0" smtClean="0"/>
              <a:t>1. Parsing and translation. </a:t>
            </a:r>
          </a:p>
          <a:p>
            <a:r>
              <a:rPr lang="en-US" dirty="0" smtClean="0"/>
              <a:t>2. Optimization. </a:t>
            </a:r>
          </a:p>
          <a:p>
            <a:r>
              <a:rPr lang="en-US" dirty="0" smtClean="0"/>
              <a:t>3. Evaluation. </a:t>
            </a:r>
          </a:p>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PROCESSING </a:t>
            </a:r>
            <a:endParaRPr lang="en-US" dirty="0"/>
          </a:p>
        </p:txBody>
      </p:sp>
      <p:pic>
        <p:nvPicPr>
          <p:cNvPr id="3074" name="Picture 2" descr="Query Processing"/>
          <p:cNvPicPr>
            <a:picLocks noChangeAspect="1" noChangeArrowheads="1"/>
          </p:cNvPicPr>
          <p:nvPr/>
        </p:nvPicPr>
        <p:blipFill>
          <a:blip r:embed="rId2"/>
          <a:srcRect/>
          <a:stretch>
            <a:fillRect/>
          </a:stretch>
        </p:blipFill>
        <p:spPr bwMode="auto">
          <a:xfrm>
            <a:off x="457200" y="1371600"/>
            <a:ext cx="8162925" cy="489585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6194" name="Picture 2" descr="SQL | Query Processing - GeeksforGeeks"/>
          <p:cNvPicPr>
            <a:picLocks noChangeAspect="1" noChangeArrowheads="1"/>
          </p:cNvPicPr>
          <p:nvPr/>
        </p:nvPicPr>
        <p:blipFill>
          <a:blip r:embed="rId2"/>
          <a:srcRect/>
          <a:stretch>
            <a:fillRect/>
          </a:stretch>
        </p:blipFill>
        <p:spPr bwMode="auto">
          <a:xfrm>
            <a:off x="1371600" y="990600"/>
            <a:ext cx="6217920" cy="5008542"/>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PROCESSING &amp; OPTIMIZATION</a:t>
            </a:r>
            <a:endParaRPr lang="en-US" dirty="0"/>
          </a:p>
        </p:txBody>
      </p:sp>
      <p:pic>
        <p:nvPicPr>
          <p:cNvPr id="141314" name="Picture 2"/>
          <p:cNvPicPr>
            <a:picLocks noChangeAspect="1" noChangeArrowheads="1"/>
          </p:cNvPicPr>
          <p:nvPr/>
        </p:nvPicPr>
        <p:blipFill>
          <a:blip r:embed="rId2"/>
          <a:srcRect l="15625" t="29644" r="39584" b="14773"/>
          <a:stretch>
            <a:fillRect/>
          </a:stretch>
        </p:blipFill>
        <p:spPr bwMode="auto">
          <a:xfrm>
            <a:off x="914400" y="914400"/>
            <a:ext cx="7099300" cy="4953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a:solidFill>
            <a:schemeClr val="accent1">
              <a:lumMod val="20000"/>
              <a:lumOff val="80000"/>
            </a:schemeClr>
          </a:solidFill>
        </p:spPr>
        <p:txBody>
          <a:bodyPr>
            <a:noAutofit/>
          </a:bodyPr>
          <a:lstStyle/>
          <a:p>
            <a:pPr>
              <a:buNone/>
            </a:pPr>
            <a:r>
              <a:rPr lang="en-US" sz="2000" b="1" dirty="0" smtClean="0">
                <a:solidFill>
                  <a:srgbClr val="0070C0"/>
                </a:solidFill>
              </a:rPr>
              <a:t>ALTER</a:t>
            </a:r>
          </a:p>
          <a:p>
            <a:r>
              <a:rPr lang="en-US" sz="2000" dirty="0" smtClean="0"/>
              <a:t>This command is used to delete, modify or add constraints or columns in an existing table.</a:t>
            </a:r>
          </a:p>
          <a:p>
            <a:pPr>
              <a:buNone/>
            </a:pPr>
            <a:r>
              <a:rPr lang="en-US" sz="2000" b="1" dirty="0" smtClean="0">
                <a:solidFill>
                  <a:srgbClr val="0070C0"/>
                </a:solidFill>
              </a:rPr>
              <a:t>The ‘ALTER TABLE’ Statement with ADD/DROP COLUMN</a:t>
            </a:r>
          </a:p>
          <a:p>
            <a:pPr>
              <a:buNone/>
            </a:pPr>
            <a:r>
              <a:rPr lang="en-US" sz="2000" b="1" dirty="0" smtClean="0">
                <a:solidFill>
                  <a:srgbClr val="0070C0"/>
                </a:solidFill>
              </a:rPr>
              <a:t>Syntax</a:t>
            </a:r>
            <a:endParaRPr lang="en-US" sz="2000" dirty="0" smtClean="0">
              <a:solidFill>
                <a:srgbClr val="0070C0"/>
              </a:solidFill>
            </a:endParaRPr>
          </a:p>
          <a:p>
            <a:r>
              <a:rPr lang="en-US" sz="2000" dirty="0" smtClean="0"/>
              <a:t>ALTER TABLE </a:t>
            </a:r>
            <a:r>
              <a:rPr lang="en-US" sz="2000" dirty="0" err="1" smtClean="0"/>
              <a:t>TableName</a:t>
            </a:r>
            <a:r>
              <a:rPr lang="en-US" sz="2000" dirty="0" smtClean="0"/>
              <a:t> ADD </a:t>
            </a:r>
            <a:r>
              <a:rPr lang="en-US" sz="2000" dirty="0" err="1" smtClean="0"/>
              <a:t>ColumnName</a:t>
            </a:r>
            <a:r>
              <a:rPr lang="en-US" sz="2000" dirty="0" smtClean="0"/>
              <a:t>  </a:t>
            </a:r>
            <a:r>
              <a:rPr lang="en-US" sz="2000" dirty="0" err="1" smtClean="0"/>
              <a:t>Datatype</a:t>
            </a:r>
            <a:r>
              <a:rPr lang="en-US" sz="2000" dirty="0" smtClean="0"/>
              <a:t>; ALTER TABLE </a:t>
            </a:r>
            <a:r>
              <a:rPr lang="en-US" sz="2000" dirty="0" err="1" smtClean="0"/>
              <a:t>TableName</a:t>
            </a:r>
            <a:r>
              <a:rPr lang="en-US" sz="2000" dirty="0" smtClean="0"/>
              <a:t> DROP COLUMN </a:t>
            </a:r>
            <a:r>
              <a:rPr lang="en-US" sz="2000" dirty="0" err="1" smtClean="0"/>
              <a:t>ColumnName</a:t>
            </a:r>
            <a:r>
              <a:rPr lang="en-US" sz="2000" dirty="0" smtClean="0"/>
              <a:t>;</a:t>
            </a:r>
          </a:p>
          <a:p>
            <a:pPr>
              <a:buNone/>
            </a:pPr>
            <a:r>
              <a:rPr lang="en-US" sz="2000" b="1" dirty="0" smtClean="0">
                <a:solidFill>
                  <a:srgbClr val="0070C0"/>
                </a:solidFill>
              </a:rPr>
              <a:t>Example</a:t>
            </a:r>
            <a:endParaRPr lang="en-US" sz="2000" dirty="0" smtClean="0">
              <a:solidFill>
                <a:srgbClr val="0070C0"/>
              </a:solidFill>
            </a:endParaRPr>
          </a:p>
          <a:p>
            <a:pPr fontAlgn="base">
              <a:buNone/>
            </a:pPr>
            <a:r>
              <a:rPr lang="en-US" sz="2000" dirty="0" smtClean="0"/>
              <a:t>ADD Column </a:t>
            </a:r>
            <a:r>
              <a:rPr lang="en-US" sz="2000" dirty="0" err="1" smtClean="0"/>
              <a:t>BloodGroup</a:t>
            </a:r>
            <a:r>
              <a:rPr lang="en-US" sz="2000" dirty="0" smtClean="0"/>
              <a:t>:</a:t>
            </a:r>
          </a:p>
          <a:p>
            <a:pPr fontAlgn="base"/>
            <a:r>
              <a:rPr lang="en-US" sz="2000" dirty="0" smtClean="0"/>
              <a:t> ALTER TABLE </a:t>
            </a:r>
            <a:r>
              <a:rPr lang="en-US" sz="2000" dirty="0" err="1" smtClean="0"/>
              <a:t>Employee_Info</a:t>
            </a:r>
            <a:r>
              <a:rPr lang="en-US" sz="2000" dirty="0" smtClean="0"/>
              <a:t> ADD </a:t>
            </a:r>
            <a:r>
              <a:rPr lang="en-US" sz="2000" dirty="0" err="1" smtClean="0"/>
              <a:t>BloodGroup</a:t>
            </a:r>
            <a:r>
              <a:rPr lang="en-US" sz="2000" dirty="0" smtClean="0"/>
              <a:t> </a:t>
            </a:r>
            <a:r>
              <a:rPr lang="en-US" sz="2000" dirty="0" err="1" smtClean="0"/>
              <a:t>varchar</a:t>
            </a:r>
            <a:r>
              <a:rPr lang="en-US" sz="2000" dirty="0" smtClean="0"/>
              <a:t>(255);</a:t>
            </a:r>
          </a:p>
          <a:p>
            <a:pPr fontAlgn="base">
              <a:buNone/>
            </a:pPr>
            <a:r>
              <a:rPr lang="en-US" sz="2000" dirty="0" smtClean="0"/>
              <a:t>DROP Column </a:t>
            </a:r>
            <a:r>
              <a:rPr lang="en-US" sz="2000" dirty="0" err="1" smtClean="0"/>
              <a:t>BloodGroup</a:t>
            </a:r>
            <a:r>
              <a:rPr lang="en-US" sz="2000" dirty="0" smtClean="0"/>
              <a:t>: </a:t>
            </a:r>
          </a:p>
          <a:p>
            <a:pPr fontAlgn="base"/>
            <a:r>
              <a:rPr lang="en-US" sz="2000" dirty="0" smtClean="0"/>
              <a:t>ALTER TABLE </a:t>
            </a:r>
            <a:r>
              <a:rPr lang="en-US" sz="2000" dirty="0" err="1" smtClean="0"/>
              <a:t>Employee_Info</a:t>
            </a:r>
            <a:r>
              <a:rPr lang="en-US" sz="2000" dirty="0" smtClean="0"/>
              <a:t>  DROP COLUMN </a:t>
            </a:r>
            <a:r>
              <a:rPr lang="en-US" sz="2000" dirty="0" err="1" smtClean="0"/>
              <a:t>BloodGroup</a:t>
            </a:r>
            <a:r>
              <a:rPr lang="en-US" sz="2000" dirty="0" smtClean="0"/>
              <a:t> ;</a:t>
            </a:r>
          </a:p>
        </p:txBody>
      </p:sp>
      <p:sp>
        <p:nvSpPr>
          <p:cNvPr id="3" name="Rectangle 2"/>
          <p:cNvSpPr/>
          <p:nvPr/>
        </p:nvSpPr>
        <p:spPr>
          <a:xfrm>
            <a:off x="2971800" y="914400"/>
            <a:ext cx="2986651"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ALTER COMMAND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a:srcRect l="16667" t="32277" r="40625" b="24037"/>
          <a:stretch>
            <a:fillRect/>
          </a:stretch>
        </p:blipFill>
        <p:spPr bwMode="auto">
          <a:xfrm>
            <a:off x="130629" y="914400"/>
            <a:ext cx="8479971" cy="487680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srcRect l="15625" t="35202" r="40625" b="25890"/>
          <a:stretch>
            <a:fillRect/>
          </a:stretch>
        </p:blipFill>
        <p:spPr bwMode="auto">
          <a:xfrm>
            <a:off x="457200" y="1219200"/>
            <a:ext cx="8077200" cy="4038600"/>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16667" t="32277" r="40625" b="62262"/>
          <a:stretch>
            <a:fillRect/>
          </a:stretch>
        </p:blipFill>
        <p:spPr bwMode="auto">
          <a:xfrm>
            <a:off x="130629" y="914400"/>
            <a:ext cx="8479971" cy="609600"/>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srcRect l="16667" t="31497" r="40625" b="22184"/>
          <a:stretch>
            <a:fillRect/>
          </a:stretch>
        </p:blipFill>
        <p:spPr bwMode="auto">
          <a:xfrm>
            <a:off x="457200" y="838200"/>
            <a:ext cx="7872983" cy="48006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16667" t="31497" r="71222" b="61700"/>
          <a:stretch>
            <a:fillRect/>
          </a:stretch>
        </p:blipFill>
        <p:spPr bwMode="auto">
          <a:xfrm>
            <a:off x="6934200" y="685800"/>
            <a:ext cx="1447800" cy="45720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srcRect l="15625" t="29644" r="40625" b="22184"/>
          <a:stretch>
            <a:fillRect/>
          </a:stretch>
        </p:blipFill>
        <p:spPr bwMode="auto">
          <a:xfrm>
            <a:off x="381000" y="914400"/>
            <a:ext cx="8001001" cy="495300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2"/>
          <a:srcRect l="15071" t="26806" r="39583" b="12920"/>
          <a:stretch>
            <a:fillRect/>
          </a:stretch>
        </p:blipFill>
        <p:spPr bwMode="auto">
          <a:xfrm>
            <a:off x="838200" y="609600"/>
            <a:ext cx="7086600" cy="5295900"/>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srcRect l="16667" t="31497" r="39583" b="18479"/>
          <a:stretch>
            <a:fillRect/>
          </a:stretch>
        </p:blipFill>
        <p:spPr bwMode="auto">
          <a:xfrm>
            <a:off x="508002" y="838201"/>
            <a:ext cx="7340598" cy="4718956"/>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22588" t="31497" r="72971" b="60604"/>
          <a:stretch>
            <a:fillRect/>
          </a:stretch>
        </p:blipFill>
        <p:spPr bwMode="auto">
          <a:xfrm>
            <a:off x="6324600" y="304800"/>
            <a:ext cx="1524000" cy="762000"/>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analysis</a:t>
            </a:r>
            <a:endParaRPr lang="en-US" dirty="0"/>
          </a:p>
        </p:txBody>
      </p:sp>
      <p:pic>
        <p:nvPicPr>
          <p:cNvPr id="149506" name="Picture 2"/>
          <p:cNvPicPr>
            <a:picLocks noChangeAspect="1" noChangeArrowheads="1"/>
          </p:cNvPicPr>
          <p:nvPr/>
        </p:nvPicPr>
        <p:blipFill>
          <a:blip r:embed="rId2"/>
          <a:srcRect l="16667" t="24086" r="39583" b="31448"/>
          <a:stretch>
            <a:fillRect/>
          </a:stretch>
        </p:blipFill>
        <p:spPr bwMode="auto">
          <a:xfrm>
            <a:off x="838200" y="990600"/>
            <a:ext cx="7543800" cy="4310743"/>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tree</a:t>
            </a:r>
            <a:endParaRPr lang="en-US" dirty="0"/>
          </a:p>
        </p:txBody>
      </p:sp>
      <p:pic>
        <p:nvPicPr>
          <p:cNvPr id="150530" name="Picture 2"/>
          <p:cNvPicPr>
            <a:picLocks noChangeAspect="1" noChangeArrowheads="1"/>
          </p:cNvPicPr>
          <p:nvPr/>
        </p:nvPicPr>
        <p:blipFill>
          <a:blip r:embed="rId2"/>
          <a:srcRect l="15625" t="22233" r="39583" b="31448"/>
          <a:stretch>
            <a:fillRect/>
          </a:stretch>
        </p:blipFill>
        <p:spPr bwMode="auto">
          <a:xfrm>
            <a:off x="533400" y="990600"/>
            <a:ext cx="7613904" cy="4426688"/>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srcRect l="15625" t="24086" r="39583" b="37006"/>
          <a:stretch>
            <a:fillRect/>
          </a:stretch>
        </p:blipFill>
        <p:spPr bwMode="auto">
          <a:xfrm>
            <a:off x="381000" y="914400"/>
            <a:ext cx="7957457" cy="3886200"/>
          </a:xfrm>
          <a:prstGeom prst="rect">
            <a:avLst/>
          </a:prstGeom>
          <a:noFill/>
          <a:ln w="9525">
            <a:noFill/>
            <a:miter lim="800000"/>
            <a:headEnd/>
            <a:tailEnd/>
          </a:ln>
          <a:effectLst/>
        </p:spPr>
      </p:pic>
      <p:sp>
        <p:nvSpPr>
          <p:cNvPr id="5" name="Title 1"/>
          <p:cNvSpPr>
            <a:spLocks noGrp="1"/>
          </p:cNvSpPr>
          <p:nvPr>
            <p:ph type="title"/>
          </p:nvPr>
        </p:nvSpPr>
        <p:spPr>
          <a:xfrm>
            <a:off x="838200" y="228600"/>
            <a:ext cx="7239000" cy="563562"/>
          </a:xfrm>
        </p:spPr>
        <p:txBody>
          <a:bodyPr/>
          <a:lstStyle/>
          <a:p>
            <a:r>
              <a:rPr lang="en-US" dirty="0" smtClean="0"/>
              <a:t>Query tree</a:t>
            </a:r>
            <a:endParaRPr 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srcRect l="15625" t="22233" r="39583" b="29595"/>
          <a:stretch>
            <a:fillRect/>
          </a:stretch>
        </p:blipFill>
        <p:spPr bwMode="auto">
          <a:xfrm>
            <a:off x="762000" y="990600"/>
            <a:ext cx="7315200" cy="4423144"/>
          </a:xfrm>
          <a:prstGeom prst="rect">
            <a:avLst/>
          </a:prstGeom>
          <a:noFill/>
          <a:ln w="9525">
            <a:noFill/>
            <a:miter lim="800000"/>
            <a:headEnd/>
            <a:tailEnd/>
          </a:ln>
          <a:effectLst/>
        </p:spPr>
      </p:pic>
      <p:sp>
        <p:nvSpPr>
          <p:cNvPr id="5" name="Title 1"/>
          <p:cNvSpPr>
            <a:spLocks noGrp="1"/>
          </p:cNvSpPr>
          <p:nvPr>
            <p:ph type="title"/>
          </p:nvPr>
        </p:nvSpPr>
        <p:spPr>
          <a:xfrm>
            <a:off x="838200" y="228600"/>
            <a:ext cx="7239000" cy="563562"/>
          </a:xfrm>
        </p:spPr>
        <p:txBody>
          <a:bodyPr/>
          <a:lstStyle/>
          <a:p>
            <a:r>
              <a:rPr lang="en-US" dirty="0" smtClean="0"/>
              <a:t>Query tree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77500" lnSpcReduction="20000"/>
          </a:bodyPr>
          <a:lstStyle/>
          <a:p>
            <a:pPr>
              <a:buNone/>
            </a:pPr>
            <a:r>
              <a:rPr lang="en-US" b="1" dirty="0" smtClean="0">
                <a:solidFill>
                  <a:srgbClr val="0070C0"/>
                </a:solidFill>
              </a:rPr>
              <a:t>The ‘ALTER TABLE’ Statement with ALTER/MODIFY COLUMN</a:t>
            </a:r>
          </a:p>
          <a:p>
            <a:pPr>
              <a:buNone/>
            </a:pPr>
            <a:endParaRPr lang="en-US" dirty="0" smtClean="0"/>
          </a:p>
          <a:p>
            <a:r>
              <a:rPr lang="en-US" dirty="0" smtClean="0"/>
              <a:t>This statement is used to change the </a:t>
            </a:r>
            <a:r>
              <a:rPr lang="en-US" dirty="0" err="1" smtClean="0"/>
              <a:t>datatype</a:t>
            </a:r>
            <a:r>
              <a:rPr lang="en-US" dirty="0" smtClean="0"/>
              <a:t> of an existing column in a table.</a:t>
            </a:r>
          </a:p>
          <a:p>
            <a:pPr>
              <a:buNone/>
            </a:pPr>
            <a:r>
              <a:rPr lang="en-US" b="1" dirty="0" smtClean="0">
                <a:solidFill>
                  <a:srgbClr val="0070C0"/>
                </a:solidFill>
              </a:rPr>
              <a:t>Syntax</a:t>
            </a:r>
            <a:endParaRPr lang="en-US" dirty="0" smtClean="0">
              <a:solidFill>
                <a:srgbClr val="0070C0"/>
              </a:solidFill>
            </a:endParaRPr>
          </a:p>
          <a:p>
            <a:r>
              <a:rPr lang="en-US" dirty="0" smtClean="0"/>
              <a:t>ALTER TABLE </a:t>
            </a:r>
            <a:r>
              <a:rPr lang="en-US" dirty="0" err="1" smtClean="0"/>
              <a:t>TableName</a:t>
            </a:r>
            <a:r>
              <a:rPr lang="en-US" dirty="0" smtClean="0"/>
              <a:t> ALTER COLUMN </a:t>
            </a:r>
            <a:r>
              <a:rPr lang="en-US" dirty="0" err="1" smtClean="0"/>
              <a:t>ColumnName</a:t>
            </a:r>
            <a:r>
              <a:rPr lang="en-US" dirty="0" smtClean="0"/>
              <a:t> </a:t>
            </a:r>
            <a:r>
              <a:rPr lang="en-US" dirty="0" err="1" smtClean="0"/>
              <a:t>Datatype</a:t>
            </a:r>
            <a:r>
              <a:rPr lang="en-US" dirty="0" smtClean="0"/>
              <a:t>;</a:t>
            </a:r>
          </a:p>
          <a:p>
            <a:pPr>
              <a:buNone/>
            </a:pPr>
            <a:r>
              <a:rPr lang="en-US" b="1" dirty="0" smtClean="0">
                <a:solidFill>
                  <a:srgbClr val="0070C0"/>
                </a:solidFill>
              </a:rPr>
              <a:t>Example</a:t>
            </a:r>
            <a:endParaRPr lang="en-US" dirty="0" smtClean="0">
              <a:solidFill>
                <a:srgbClr val="0070C0"/>
              </a:solidFill>
            </a:endParaRPr>
          </a:p>
          <a:p>
            <a:pPr fontAlgn="base">
              <a:buNone/>
            </a:pPr>
            <a:r>
              <a:rPr lang="en-US" dirty="0" smtClean="0"/>
              <a:t>Add a column DOB and change the data type to Date.</a:t>
            </a:r>
          </a:p>
          <a:p>
            <a:pPr fontAlgn="base"/>
            <a:r>
              <a:rPr lang="en-US" dirty="0" smtClean="0"/>
              <a:t> ALTER TABLE </a:t>
            </a:r>
            <a:r>
              <a:rPr lang="en-US" dirty="0" err="1" smtClean="0"/>
              <a:t>Employee_Info</a:t>
            </a:r>
            <a:r>
              <a:rPr lang="en-US" dirty="0" smtClean="0"/>
              <a:t> ADD DOB </a:t>
            </a:r>
            <a:r>
              <a:rPr lang="en-US" dirty="0" smtClean="0">
                <a:solidFill>
                  <a:srgbClr val="FF0000"/>
                </a:solidFill>
              </a:rPr>
              <a:t>year</a:t>
            </a:r>
            <a:r>
              <a:rPr lang="en-US" dirty="0" smtClean="0"/>
              <a:t>;</a:t>
            </a:r>
          </a:p>
          <a:p>
            <a:pPr fontAlgn="base"/>
            <a:r>
              <a:rPr lang="en-US" dirty="0" smtClean="0"/>
              <a:t> ALTER TABLE </a:t>
            </a:r>
            <a:r>
              <a:rPr lang="en-US" dirty="0" err="1" smtClean="0"/>
              <a:t>Employee_Info</a:t>
            </a:r>
            <a:r>
              <a:rPr lang="en-US" dirty="0" smtClean="0"/>
              <a:t> ALTER DOB </a:t>
            </a:r>
            <a:r>
              <a:rPr lang="en-US" dirty="0" smtClean="0">
                <a:solidFill>
                  <a:srgbClr val="FF0000"/>
                </a:solidFill>
              </a:rPr>
              <a:t>date</a:t>
            </a:r>
            <a:r>
              <a:rPr lang="en-US" dirty="0" smtClean="0"/>
              <a:t>;</a:t>
            </a:r>
          </a:p>
          <a:p>
            <a:endParaRPr lang="en-US" dirty="0" smtClean="0"/>
          </a:p>
          <a:p>
            <a:endParaRPr lang="en-US" dirty="0"/>
          </a:p>
        </p:txBody>
      </p:sp>
      <p:sp>
        <p:nvSpPr>
          <p:cNvPr id="3" name="Rectangle 2"/>
          <p:cNvSpPr/>
          <p:nvPr/>
        </p:nvSpPr>
        <p:spPr>
          <a:xfrm>
            <a:off x="2971800" y="914400"/>
            <a:ext cx="2986651"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ALTER COMMAND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a:srcRect l="15188" t="23413" r="40259" b="31563"/>
          <a:stretch>
            <a:fillRect/>
          </a:stretch>
        </p:blipFill>
        <p:spPr bwMode="auto">
          <a:xfrm>
            <a:off x="609600" y="914400"/>
            <a:ext cx="7510272" cy="4267200"/>
          </a:xfrm>
          <a:prstGeom prst="rect">
            <a:avLst/>
          </a:prstGeom>
          <a:noFill/>
          <a:ln w="9525">
            <a:noFill/>
            <a:miter lim="800000"/>
            <a:headEnd/>
            <a:tailEnd/>
          </a:ln>
          <a:effectLst/>
        </p:spPr>
      </p:pic>
      <p:sp>
        <p:nvSpPr>
          <p:cNvPr id="5" name="Title 1"/>
          <p:cNvSpPr>
            <a:spLocks noGrp="1"/>
          </p:cNvSpPr>
          <p:nvPr>
            <p:ph type="title"/>
          </p:nvPr>
        </p:nvSpPr>
        <p:spPr>
          <a:xfrm>
            <a:off x="838200" y="228600"/>
            <a:ext cx="7239000" cy="563562"/>
          </a:xfrm>
        </p:spPr>
        <p:txBody>
          <a:bodyPr/>
          <a:lstStyle/>
          <a:p>
            <a:r>
              <a:rPr lang="en-US" dirty="0" smtClean="0"/>
              <a:t>Query tree</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srcRect l="15625" t="29644" r="40625" b="16626"/>
          <a:stretch>
            <a:fillRect/>
          </a:stretch>
        </p:blipFill>
        <p:spPr bwMode="auto">
          <a:xfrm>
            <a:off x="838200" y="533400"/>
            <a:ext cx="7467600" cy="5156200"/>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srcRect l="15625" t="27791" r="40625" b="24037"/>
          <a:stretch>
            <a:fillRect/>
          </a:stretch>
        </p:blipFill>
        <p:spPr bwMode="auto">
          <a:xfrm>
            <a:off x="609600" y="762000"/>
            <a:ext cx="7754815" cy="480060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srcRect l="16667" t="29644" r="40625" b="18479"/>
          <a:stretch>
            <a:fillRect/>
          </a:stretch>
        </p:blipFill>
        <p:spPr bwMode="auto">
          <a:xfrm>
            <a:off x="1066800" y="762000"/>
            <a:ext cx="7315200" cy="499574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srcRect l="15625" t="27791" r="39583" b="20332"/>
          <a:stretch>
            <a:fillRect/>
          </a:stretch>
        </p:blipFill>
        <p:spPr bwMode="auto">
          <a:xfrm>
            <a:off x="762000" y="685800"/>
            <a:ext cx="7541078" cy="4910470"/>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srcRect l="15625" t="31497" r="40625" b="12920"/>
          <a:stretch>
            <a:fillRect/>
          </a:stretch>
        </p:blipFill>
        <p:spPr bwMode="auto">
          <a:xfrm>
            <a:off x="1066800" y="1295400"/>
            <a:ext cx="6477000" cy="4626429"/>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15625" t="31497" r="73958" b="61092"/>
          <a:stretch>
            <a:fillRect/>
          </a:stretch>
        </p:blipFill>
        <p:spPr bwMode="auto">
          <a:xfrm>
            <a:off x="6477000" y="1143000"/>
            <a:ext cx="1219200" cy="487680"/>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srcRect l="14583" t="27071" r="39583" b="12920"/>
          <a:stretch>
            <a:fillRect/>
          </a:stretch>
        </p:blipFill>
        <p:spPr bwMode="auto">
          <a:xfrm>
            <a:off x="685800" y="658283"/>
            <a:ext cx="7162800" cy="5272617"/>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srcRect l="15625" t="24086" r="40625" b="31448"/>
          <a:stretch>
            <a:fillRect/>
          </a:stretch>
        </p:blipFill>
        <p:spPr bwMode="auto">
          <a:xfrm>
            <a:off x="304800" y="1066800"/>
            <a:ext cx="8267700" cy="4724400"/>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p:cNvPicPr>
            <a:picLocks noChangeAspect="1" noChangeArrowheads="1"/>
          </p:cNvPicPr>
          <p:nvPr/>
        </p:nvPicPr>
        <p:blipFill>
          <a:blip r:embed="rId2"/>
          <a:srcRect l="15625" t="29644" r="39583" b="18479"/>
          <a:stretch>
            <a:fillRect/>
          </a:stretch>
        </p:blipFill>
        <p:spPr bwMode="auto">
          <a:xfrm>
            <a:off x="457200" y="761999"/>
            <a:ext cx="7696200" cy="5011479"/>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2"/>
          <a:srcRect l="16667" t="27791" r="39583" b="24037"/>
          <a:stretch>
            <a:fillRect/>
          </a:stretch>
        </p:blipFill>
        <p:spPr bwMode="auto">
          <a:xfrm>
            <a:off x="457200" y="609600"/>
            <a:ext cx="8001000" cy="49530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914400"/>
            <a:ext cx="8311314"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SQL Commands: Different Types Of Keys In Database </a:t>
            </a:r>
          </a:p>
        </p:txBody>
      </p:sp>
      <p:pic>
        <p:nvPicPr>
          <p:cNvPr id="48130" name="Picture 2" descr="Different Types of Keys - SQL Commands - Edureka"/>
          <p:cNvPicPr>
            <a:picLocks noChangeAspect="1" noChangeArrowheads="1"/>
          </p:cNvPicPr>
          <p:nvPr/>
        </p:nvPicPr>
        <p:blipFill>
          <a:blip r:embed="rId2"/>
          <a:srcRect/>
          <a:stretch>
            <a:fillRect/>
          </a:stretch>
        </p:blipFill>
        <p:spPr bwMode="auto">
          <a:xfrm>
            <a:off x="1295400" y="1371600"/>
            <a:ext cx="6629400" cy="4764519"/>
          </a:xfrm>
          <a:prstGeom prst="rect">
            <a:avLst/>
          </a:prstGeom>
          <a:noFill/>
        </p:spPr>
      </p:pic>
      <p:sp>
        <p:nvSpPr>
          <p:cNvPr id="7" name="Rectangle 6"/>
          <p:cNvSpPr/>
          <p:nvPr/>
        </p:nvSpPr>
        <p:spPr>
          <a:xfrm>
            <a:off x="7086600" y="5562600"/>
            <a:ext cx="9906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a:srcRect l="16667" t="24086" r="39583" b="29595"/>
          <a:stretch>
            <a:fillRect/>
          </a:stretch>
        </p:blipFill>
        <p:spPr bwMode="auto">
          <a:xfrm>
            <a:off x="914400" y="1143000"/>
            <a:ext cx="7543800" cy="4490357"/>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35000" t="27791" r="39583" b="61092"/>
          <a:stretch>
            <a:fillRect/>
          </a:stretch>
        </p:blipFill>
        <p:spPr bwMode="auto">
          <a:xfrm>
            <a:off x="2286000" y="304800"/>
            <a:ext cx="4648200" cy="1143000"/>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p:cNvPicPr>
            <a:picLocks noChangeAspect="1" noChangeArrowheads="1"/>
          </p:cNvPicPr>
          <p:nvPr/>
        </p:nvPicPr>
        <p:blipFill>
          <a:blip r:embed="rId2"/>
          <a:srcRect l="15625" t="29644" r="39583" b="16626"/>
          <a:stretch>
            <a:fillRect/>
          </a:stretch>
        </p:blipFill>
        <p:spPr bwMode="auto">
          <a:xfrm>
            <a:off x="990600" y="762000"/>
            <a:ext cx="7239000" cy="4882116"/>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35000" t="27791" r="39583" b="61092"/>
          <a:stretch>
            <a:fillRect/>
          </a:stretch>
        </p:blipFill>
        <p:spPr bwMode="auto">
          <a:xfrm>
            <a:off x="685800" y="0"/>
            <a:ext cx="2895600" cy="712033"/>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srcRect l="15625" t="27791" r="40625" b="24037"/>
          <a:stretch>
            <a:fillRect/>
          </a:stretch>
        </p:blipFill>
        <p:spPr bwMode="auto">
          <a:xfrm>
            <a:off x="762000" y="914400"/>
            <a:ext cx="7467600" cy="4622799"/>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l="35000" t="27791" r="39583" b="61092"/>
          <a:stretch>
            <a:fillRect/>
          </a:stretch>
        </p:blipFill>
        <p:spPr bwMode="auto">
          <a:xfrm>
            <a:off x="457200" y="0"/>
            <a:ext cx="3505200" cy="861934"/>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ChangeAspect="1" noChangeArrowheads="1"/>
          </p:cNvPicPr>
          <p:nvPr/>
        </p:nvPicPr>
        <p:blipFill>
          <a:blip r:embed="rId2"/>
          <a:srcRect l="26042" t="22233" r="40625" b="42565"/>
          <a:stretch>
            <a:fillRect/>
          </a:stretch>
        </p:blipFill>
        <p:spPr bwMode="auto">
          <a:xfrm>
            <a:off x="1905000" y="914400"/>
            <a:ext cx="6031832" cy="358140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ChangeAspect="1" noChangeArrowheads="1"/>
          </p:cNvPicPr>
          <p:nvPr/>
        </p:nvPicPr>
        <p:blipFill>
          <a:blip r:embed="rId2"/>
          <a:srcRect l="12500" t="29644" r="39583" b="16626"/>
          <a:stretch>
            <a:fillRect/>
          </a:stretch>
        </p:blipFill>
        <p:spPr bwMode="auto">
          <a:xfrm>
            <a:off x="1447800" y="1143000"/>
            <a:ext cx="6477000" cy="4083326"/>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l="14199" t="30305" r="48885" b="25921"/>
          <a:stretch>
            <a:fillRect/>
          </a:stretch>
        </p:blipFill>
        <p:spPr bwMode="auto">
          <a:xfrm>
            <a:off x="1676400" y="1447800"/>
            <a:ext cx="5715000" cy="3810000"/>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ChangeAspect="1" noChangeArrowheads="1"/>
          </p:cNvPicPr>
          <p:nvPr/>
        </p:nvPicPr>
        <p:blipFill>
          <a:blip r:embed="rId2"/>
          <a:srcRect l="13542" t="20380" r="39583" b="29595"/>
          <a:stretch>
            <a:fillRect/>
          </a:stretch>
        </p:blipFill>
        <p:spPr bwMode="auto">
          <a:xfrm>
            <a:off x="990600" y="838200"/>
            <a:ext cx="7239000" cy="434340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ChangeAspect="1" noChangeArrowheads="1"/>
          </p:cNvPicPr>
          <p:nvPr/>
        </p:nvPicPr>
        <p:blipFill>
          <a:blip r:embed="rId2"/>
          <a:srcRect l="12500" t="27791" r="38542" b="18479"/>
          <a:stretch>
            <a:fillRect/>
          </a:stretch>
        </p:blipFill>
        <p:spPr bwMode="auto">
          <a:xfrm>
            <a:off x="1143000" y="914400"/>
            <a:ext cx="6705600" cy="4137498"/>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ChangeAspect="1" noChangeArrowheads="1"/>
          </p:cNvPicPr>
          <p:nvPr/>
        </p:nvPicPr>
        <p:blipFill>
          <a:blip r:embed="rId2"/>
          <a:srcRect l="42708" t="25939" r="25000" b="33301"/>
          <a:stretch>
            <a:fillRect/>
          </a:stretch>
        </p:blipFill>
        <p:spPr bwMode="auto">
          <a:xfrm>
            <a:off x="1600200" y="1066800"/>
            <a:ext cx="5798127" cy="4114800"/>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l="17708" t="20380" r="44792" b="25890"/>
          <a:stretch>
            <a:fillRect/>
          </a:stretch>
        </p:blipFill>
        <p:spPr bwMode="auto">
          <a:xfrm>
            <a:off x="1143000" y="838200"/>
            <a:ext cx="6526924" cy="52578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7500" lnSpcReduction="20000"/>
          </a:bodyPr>
          <a:lstStyle/>
          <a:p>
            <a:r>
              <a:rPr lang="en-US" b="1" dirty="0" smtClean="0"/>
              <a:t>Candidate Key – </a:t>
            </a:r>
            <a:r>
              <a:rPr lang="en-US" dirty="0" smtClean="0"/>
              <a:t>A set of attributes which can uniquely identify a table can be termed as a Candidate Key. A table can have more than one candidate key, and out of the chosen candidate keys, one key can be chosen as a Primary Key. In the above example, since </a:t>
            </a:r>
            <a:r>
              <a:rPr lang="en-US" dirty="0" err="1" smtClean="0"/>
              <a:t>EmployeeID</a:t>
            </a:r>
            <a:r>
              <a:rPr lang="en-US" dirty="0" smtClean="0"/>
              <a:t>, </a:t>
            </a:r>
            <a:r>
              <a:rPr lang="en-US" dirty="0" err="1" smtClean="0"/>
              <a:t>InsuranceNumber</a:t>
            </a:r>
            <a:r>
              <a:rPr lang="en-US" dirty="0" smtClean="0"/>
              <a:t> and </a:t>
            </a:r>
            <a:r>
              <a:rPr lang="en-US" dirty="0" err="1" smtClean="0"/>
              <a:t>PanNumber</a:t>
            </a:r>
            <a:r>
              <a:rPr lang="en-US" dirty="0" smtClean="0"/>
              <a:t> can uniquely identify every </a:t>
            </a:r>
            <a:r>
              <a:rPr lang="en-US" dirty="0" err="1" smtClean="0"/>
              <a:t>tuple</a:t>
            </a:r>
            <a:r>
              <a:rPr lang="en-US" dirty="0" smtClean="0"/>
              <a:t>, they would be considered as a Candidate Key. </a:t>
            </a:r>
          </a:p>
          <a:p>
            <a:r>
              <a:rPr lang="en-US" b="1" dirty="0" smtClean="0"/>
              <a:t>Super Key – </a:t>
            </a:r>
            <a:r>
              <a:rPr lang="en-US" dirty="0" smtClean="0"/>
              <a:t>The set of attributes which can uniquely identify a </a:t>
            </a:r>
            <a:r>
              <a:rPr lang="en-US" dirty="0" err="1" smtClean="0"/>
              <a:t>tuple</a:t>
            </a:r>
            <a:r>
              <a:rPr lang="en-US" dirty="0" smtClean="0"/>
              <a:t> is known as Super Key. So, a candidate key, primary key, and a unique key is a </a:t>
            </a:r>
            <a:r>
              <a:rPr lang="en-US" dirty="0" err="1" smtClean="0"/>
              <a:t>superkey</a:t>
            </a:r>
            <a:r>
              <a:rPr lang="en-US" dirty="0" smtClean="0"/>
              <a:t>, but vice-versa isn’t true.</a:t>
            </a:r>
          </a:p>
          <a:p>
            <a:r>
              <a:rPr lang="en-US" b="1" dirty="0" smtClean="0">
                <a:solidFill>
                  <a:srgbClr val="C00000"/>
                </a:solidFill>
              </a:rPr>
              <a:t>Primary Key </a:t>
            </a:r>
            <a:r>
              <a:rPr lang="en-US" b="1" dirty="0" smtClean="0"/>
              <a:t>–</a:t>
            </a:r>
            <a:r>
              <a:rPr lang="en-US" dirty="0" smtClean="0"/>
              <a:t> A set of attributes which are used to uniquely identify every </a:t>
            </a:r>
            <a:r>
              <a:rPr lang="en-US" dirty="0" err="1" smtClean="0"/>
              <a:t>tuple</a:t>
            </a:r>
            <a:r>
              <a:rPr lang="en-US" dirty="0" smtClean="0"/>
              <a:t> is also a primary key. In the above example, since </a:t>
            </a:r>
            <a:r>
              <a:rPr lang="en-US" dirty="0" err="1" smtClean="0"/>
              <a:t>EmployeeID</a:t>
            </a:r>
            <a:r>
              <a:rPr lang="en-US" dirty="0" smtClean="0"/>
              <a:t>, </a:t>
            </a:r>
            <a:r>
              <a:rPr lang="en-US" dirty="0" err="1" smtClean="0"/>
              <a:t>InsuranceNumber</a:t>
            </a:r>
            <a:r>
              <a:rPr lang="en-US" dirty="0" smtClean="0"/>
              <a:t> and </a:t>
            </a:r>
            <a:r>
              <a:rPr lang="en-US" dirty="0" err="1" smtClean="0"/>
              <a:t>PanNumber</a:t>
            </a:r>
            <a:r>
              <a:rPr lang="en-US" dirty="0" smtClean="0"/>
              <a:t> are candidate keys, any one of them can be chosen as a Primary Key. Here </a:t>
            </a:r>
            <a:r>
              <a:rPr lang="en-US" dirty="0" err="1" smtClean="0"/>
              <a:t>EmployeeID</a:t>
            </a:r>
            <a:r>
              <a:rPr lang="en-US" dirty="0" smtClean="0"/>
              <a:t> is chosen as the primary key.</a:t>
            </a:r>
          </a:p>
          <a:p>
            <a:r>
              <a:rPr lang="en-US" b="1" dirty="0" smtClean="0"/>
              <a:t>Alternate Key – </a:t>
            </a:r>
            <a:r>
              <a:rPr lang="en-US" dirty="0" smtClean="0"/>
              <a:t>Alternate Keys are the candidate keys, which are not chosen as a Primary key. From the above example, the alternate keys are </a:t>
            </a:r>
            <a:r>
              <a:rPr lang="en-US" dirty="0" err="1" smtClean="0"/>
              <a:t>PanNumber</a:t>
            </a:r>
            <a:r>
              <a:rPr lang="en-US" dirty="0" smtClean="0"/>
              <a:t> and Insurance Number.</a:t>
            </a:r>
          </a:p>
          <a:p>
            <a:r>
              <a:rPr lang="en-US" b="1" dirty="0" smtClean="0"/>
              <a:t>Unique Key – </a:t>
            </a:r>
            <a:r>
              <a:rPr lang="en-US" dirty="0" smtClean="0"/>
              <a:t> The unique key is similar to the primary key, but allows one NULL value in the column. Here the Insurance Number and the Pan Number can be considered as unique keys.</a:t>
            </a:r>
          </a:p>
          <a:p>
            <a:r>
              <a:rPr lang="en-US" b="1" dirty="0" smtClean="0">
                <a:solidFill>
                  <a:srgbClr val="C00000"/>
                </a:solidFill>
              </a:rPr>
              <a:t>Foreign Key </a:t>
            </a:r>
            <a:r>
              <a:rPr lang="en-US" b="1" dirty="0" smtClean="0"/>
              <a:t>– </a:t>
            </a:r>
            <a:r>
              <a:rPr lang="en-US" dirty="0" smtClean="0"/>
              <a:t>An attribute that can only take the values present as the values of some other attribute, is the foreign key to the attribute to which it refers. in the above example, the </a:t>
            </a:r>
            <a:r>
              <a:rPr lang="en-US" dirty="0" err="1" smtClean="0"/>
              <a:t>Employee_ID</a:t>
            </a:r>
            <a:r>
              <a:rPr lang="en-US" dirty="0" smtClean="0"/>
              <a:t> from the </a:t>
            </a:r>
            <a:r>
              <a:rPr lang="en-US" dirty="0" err="1" smtClean="0"/>
              <a:t>Employee_Information</a:t>
            </a:r>
            <a:r>
              <a:rPr lang="en-US" dirty="0" smtClean="0"/>
              <a:t> Table is referred to the </a:t>
            </a:r>
            <a:r>
              <a:rPr lang="en-US" dirty="0" err="1" smtClean="0"/>
              <a:t>Employee_ID</a:t>
            </a:r>
            <a:r>
              <a:rPr lang="en-US" dirty="0" smtClean="0"/>
              <a:t> from the </a:t>
            </a:r>
            <a:r>
              <a:rPr lang="en-US" dirty="0" err="1" smtClean="0"/>
              <a:t>Employee_Salary</a:t>
            </a:r>
            <a:r>
              <a:rPr lang="en-US" dirty="0" smtClean="0"/>
              <a:t> Table.</a:t>
            </a:r>
          </a:p>
          <a:p>
            <a:r>
              <a:rPr lang="en-US" b="1" dirty="0" smtClean="0"/>
              <a:t>Composite Key – </a:t>
            </a:r>
            <a:r>
              <a:rPr lang="en-US" dirty="0" smtClean="0"/>
              <a:t>A composite key is a combination of two or more columns that identify each </a:t>
            </a:r>
            <a:r>
              <a:rPr lang="en-US" dirty="0" err="1" smtClean="0"/>
              <a:t>tuple</a:t>
            </a:r>
            <a:r>
              <a:rPr lang="en-US" dirty="0" smtClean="0"/>
              <a:t> uniquely. Here, the </a:t>
            </a:r>
            <a:r>
              <a:rPr lang="en-US" dirty="0" err="1" smtClean="0"/>
              <a:t>Employee_ID</a:t>
            </a:r>
            <a:r>
              <a:rPr lang="en-US" dirty="0" smtClean="0"/>
              <a:t> and Month-</a:t>
            </a:r>
            <a:r>
              <a:rPr lang="en-US" dirty="0" err="1" smtClean="0"/>
              <a:t>Year_Of_Salary</a:t>
            </a:r>
            <a:r>
              <a:rPr lang="en-US" dirty="0" smtClean="0"/>
              <a:t> can be grouped together to uniquely identify every </a:t>
            </a:r>
            <a:r>
              <a:rPr lang="en-US" dirty="0" err="1" smtClean="0"/>
              <a:t>tuple</a:t>
            </a:r>
            <a:r>
              <a:rPr lang="en-US" dirty="0" smtClean="0"/>
              <a:t> in the table.</a:t>
            </a:r>
          </a:p>
          <a:p>
            <a:endParaRPr lang="en-US" dirty="0"/>
          </a:p>
        </p:txBody>
      </p:sp>
      <p:sp>
        <p:nvSpPr>
          <p:cNvPr id="3" name="Content Placeholder 1"/>
          <p:cNvSpPr txBox="1">
            <a:spLocks/>
          </p:cNvSpPr>
          <p:nvPr/>
        </p:nvSpPr>
        <p:spPr>
          <a:xfrm>
            <a:off x="381000" y="990600"/>
            <a:ext cx="8229600" cy="304799"/>
          </a:xfrm>
          <a:prstGeom prst="rect">
            <a:avLst/>
          </a:prstGeom>
        </p:spPr>
        <p:txBody>
          <a:bodyPr vert="horz" lIns="91440" tIns="45720" rIns="91440" bIns="45720" rtlCol="0">
            <a:noAutofit/>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smtClean="0">
                <a:ln>
                  <a:noFill/>
                </a:ln>
                <a:solidFill>
                  <a:srgbClr val="0070C0"/>
                </a:solidFill>
                <a:effectLst/>
                <a:uLnTx/>
                <a:uFillTx/>
                <a:latin typeface="+mn-lt"/>
                <a:ea typeface="+mn-ea"/>
                <a:cs typeface="+mn-cs"/>
              </a:rPr>
              <a:t>There are mainly 7 types of Keys, that can be considered in a database.</a:t>
            </a:r>
            <a:endParaRPr kumimoji="0" lang="en-US" sz="2000" b="1" i="0" u="none" strike="noStrike" kern="1200" cap="none" spc="0" normalizeH="0" baseline="0" noProof="0" dirty="0">
              <a:ln>
                <a:noFill/>
              </a:ln>
              <a:solidFill>
                <a:srgbClr val="0070C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l="16667" t="22233" r="41667" b="20332"/>
          <a:stretch>
            <a:fillRect/>
          </a:stretch>
        </p:blipFill>
        <p:spPr bwMode="auto">
          <a:xfrm>
            <a:off x="1143000" y="762000"/>
            <a:ext cx="6934200" cy="5374005"/>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l="17708" t="22233" r="43750" b="29595"/>
          <a:stretch>
            <a:fillRect/>
          </a:stretch>
        </p:blipFill>
        <p:spPr bwMode="auto">
          <a:xfrm>
            <a:off x="1295399" y="914400"/>
            <a:ext cx="6831623" cy="48006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srcRect l="16667" t="22233" r="42708" b="27743"/>
          <a:stretch>
            <a:fillRect/>
          </a:stretch>
        </p:blipFill>
        <p:spPr bwMode="auto">
          <a:xfrm>
            <a:off x="1219199" y="914400"/>
            <a:ext cx="6824133" cy="4724400"/>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srcRect l="16667" t="22233" r="44792" b="27743"/>
          <a:stretch>
            <a:fillRect/>
          </a:stretch>
        </p:blipFill>
        <p:spPr bwMode="auto">
          <a:xfrm>
            <a:off x="1219200" y="914400"/>
            <a:ext cx="7239000" cy="5282514"/>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srcRect l="18750" t="22233" r="46875" b="16626"/>
          <a:stretch>
            <a:fillRect/>
          </a:stretch>
        </p:blipFill>
        <p:spPr bwMode="auto">
          <a:xfrm>
            <a:off x="1371600" y="914400"/>
            <a:ext cx="5943600" cy="5334000"/>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a:srcRect l="17708" t="20380" r="41667" b="22184"/>
          <a:stretch>
            <a:fillRect/>
          </a:stretch>
        </p:blipFill>
        <p:spPr bwMode="auto">
          <a:xfrm>
            <a:off x="1295400" y="838200"/>
            <a:ext cx="6705600" cy="5330092"/>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ChangeAspect="1" noChangeArrowheads="1"/>
          </p:cNvPicPr>
          <p:nvPr/>
        </p:nvPicPr>
        <p:blipFill>
          <a:blip r:embed="rId2"/>
          <a:srcRect l="12500" t="20380" r="43750" b="16626"/>
          <a:stretch>
            <a:fillRect/>
          </a:stretch>
        </p:blipFill>
        <p:spPr bwMode="auto">
          <a:xfrm>
            <a:off x="914400" y="838200"/>
            <a:ext cx="6858000" cy="5551714"/>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srcRect l="16667" t="22233" r="41667" b="27743"/>
          <a:stretch>
            <a:fillRect/>
          </a:stretch>
        </p:blipFill>
        <p:spPr bwMode="auto">
          <a:xfrm>
            <a:off x="1219199" y="914400"/>
            <a:ext cx="6999111" cy="4724400"/>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ChangeAspect="1" noChangeArrowheads="1"/>
          </p:cNvPicPr>
          <p:nvPr/>
        </p:nvPicPr>
        <p:blipFill>
          <a:blip r:embed="rId2"/>
          <a:srcRect l="14583" t="35202" r="41667" b="31448"/>
          <a:stretch>
            <a:fillRect/>
          </a:stretch>
        </p:blipFill>
        <p:spPr bwMode="auto">
          <a:xfrm>
            <a:off x="1066800" y="1447800"/>
            <a:ext cx="7467600" cy="3200400"/>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ChangeAspect="1" noChangeArrowheads="1"/>
          </p:cNvPicPr>
          <p:nvPr/>
        </p:nvPicPr>
        <p:blipFill>
          <a:blip r:embed="rId2"/>
          <a:srcRect l="17708" t="20380" r="44792" b="14773"/>
          <a:stretch>
            <a:fillRect/>
          </a:stretch>
        </p:blipFill>
        <p:spPr bwMode="auto">
          <a:xfrm>
            <a:off x="1295400" y="838199"/>
            <a:ext cx="5562600" cy="540808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Constraints are used in a database to specify the rules for data in a table. The following are the different types of constraints:</a:t>
            </a:r>
          </a:p>
          <a:p>
            <a:r>
              <a:rPr lang="en-US" dirty="0" smtClean="0">
                <a:hlinkClick r:id="rId2"/>
              </a:rPr>
              <a:t>NOT NULL</a:t>
            </a:r>
            <a:endParaRPr lang="en-US" dirty="0" smtClean="0"/>
          </a:p>
          <a:p>
            <a:r>
              <a:rPr lang="en-US" dirty="0" smtClean="0">
                <a:hlinkClick r:id="rId2"/>
              </a:rPr>
              <a:t>UNIQUE</a:t>
            </a:r>
            <a:endParaRPr lang="en-US" dirty="0" smtClean="0"/>
          </a:p>
          <a:p>
            <a:r>
              <a:rPr lang="en-US" dirty="0" smtClean="0">
                <a:hlinkClick r:id="rId2"/>
              </a:rPr>
              <a:t>CHECK</a:t>
            </a:r>
            <a:endParaRPr lang="en-US" dirty="0" smtClean="0"/>
          </a:p>
          <a:p>
            <a:r>
              <a:rPr lang="en-US" dirty="0" smtClean="0">
                <a:hlinkClick r:id="rId2"/>
              </a:rPr>
              <a:t>DEFAULT</a:t>
            </a:r>
            <a:endParaRPr lang="en-US" dirty="0" smtClean="0"/>
          </a:p>
          <a:p>
            <a:r>
              <a:rPr lang="en-US" dirty="0" smtClean="0">
                <a:hlinkClick r:id="rId2"/>
              </a:rPr>
              <a:t>INDEX</a:t>
            </a:r>
            <a:endParaRPr lang="en-US" dirty="0" smtClean="0"/>
          </a:p>
          <a:p>
            <a:endParaRPr lang="en-US" dirty="0"/>
          </a:p>
        </p:txBody>
      </p:sp>
      <p:sp>
        <p:nvSpPr>
          <p:cNvPr id="3" name="Rectangle 2"/>
          <p:cNvSpPr/>
          <p:nvPr/>
        </p:nvSpPr>
        <p:spPr>
          <a:xfrm>
            <a:off x="914400" y="990600"/>
            <a:ext cx="7393691"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SQL Commands: Constraints Used In Database  </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ChangeAspect="1" noChangeArrowheads="1"/>
          </p:cNvPicPr>
          <p:nvPr/>
        </p:nvPicPr>
        <p:blipFill>
          <a:blip r:embed="rId2"/>
          <a:srcRect l="14583" t="22233" r="42708" b="20332"/>
          <a:stretch>
            <a:fillRect/>
          </a:stretch>
        </p:blipFill>
        <p:spPr bwMode="auto">
          <a:xfrm>
            <a:off x="1066800" y="914399"/>
            <a:ext cx="6553200" cy="4954859"/>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ChangeAspect="1" noChangeArrowheads="1"/>
          </p:cNvPicPr>
          <p:nvPr/>
        </p:nvPicPr>
        <p:blipFill>
          <a:blip r:embed="rId2"/>
          <a:srcRect l="12500" t="20380" r="40625" b="14773"/>
          <a:stretch>
            <a:fillRect/>
          </a:stretch>
        </p:blipFill>
        <p:spPr bwMode="auto">
          <a:xfrm>
            <a:off x="914400" y="838199"/>
            <a:ext cx="6781800" cy="5274733"/>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ChangeAspect="1" noChangeArrowheads="1"/>
          </p:cNvPicPr>
          <p:nvPr/>
        </p:nvPicPr>
        <p:blipFill>
          <a:blip r:embed="rId2"/>
          <a:srcRect l="15625" t="20380" r="41667" b="25890"/>
          <a:stretch>
            <a:fillRect/>
          </a:stretch>
        </p:blipFill>
        <p:spPr bwMode="auto">
          <a:xfrm>
            <a:off x="1143000" y="838199"/>
            <a:ext cx="6781800" cy="4796883"/>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2500" t="33349" r="37500" b="24037"/>
          <a:stretch>
            <a:fillRect/>
          </a:stretch>
        </p:blipFill>
        <p:spPr bwMode="auto">
          <a:xfrm>
            <a:off x="914400" y="1371599"/>
            <a:ext cx="7162800" cy="3432175"/>
          </a:xfrm>
          <a:prstGeom prst="rect">
            <a:avLst/>
          </a:prstGeom>
          <a:noFill/>
          <a:ln w="9525">
            <a:noFill/>
            <a:miter lim="800000"/>
            <a:headEnd/>
            <a:tailEnd/>
          </a:ln>
          <a:effec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2500" t="24086" r="47917" b="25890"/>
          <a:stretch>
            <a:fillRect/>
          </a:stretch>
        </p:blipFill>
        <p:spPr bwMode="auto">
          <a:xfrm>
            <a:off x="990600" y="304800"/>
            <a:ext cx="6858000" cy="4872789"/>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2500" t="22233" r="38542" b="29595"/>
          <a:stretch>
            <a:fillRect/>
          </a:stretch>
        </p:blipFill>
        <p:spPr bwMode="auto">
          <a:xfrm>
            <a:off x="762000" y="914400"/>
            <a:ext cx="7438292" cy="4114800"/>
          </a:xfrm>
          <a:prstGeom prst="rect">
            <a:avLst/>
          </a:prstGeom>
          <a:noFill/>
          <a:ln w="9525">
            <a:noFill/>
            <a:miter lim="800000"/>
            <a:headEnd/>
            <a:tailEnd/>
          </a:ln>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1458" t="22233" r="37500" b="18479"/>
          <a:stretch>
            <a:fillRect/>
          </a:stretch>
        </p:blipFill>
        <p:spPr bwMode="auto">
          <a:xfrm>
            <a:off x="838200" y="914399"/>
            <a:ext cx="7315200" cy="4777273"/>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2037" t="23056" r="37963" b="12715"/>
          <a:stretch>
            <a:fillRect/>
          </a:stretch>
        </p:blipFill>
        <p:spPr bwMode="auto">
          <a:xfrm>
            <a:off x="838200" y="685800"/>
            <a:ext cx="7162800" cy="5173133"/>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4583" t="24086" r="40625" b="18479"/>
          <a:stretch>
            <a:fillRect/>
          </a:stretch>
        </p:blipFill>
        <p:spPr bwMode="auto">
          <a:xfrm>
            <a:off x="838200" y="228600"/>
            <a:ext cx="7398774" cy="5334000"/>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4583" t="42613" r="40625" b="16626"/>
          <a:stretch>
            <a:fillRect/>
          </a:stretch>
        </p:blipFill>
        <p:spPr bwMode="auto">
          <a:xfrm>
            <a:off x="762000" y="762000"/>
            <a:ext cx="8191500" cy="4191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p:spPr>
        <p:txBody>
          <a:bodyPr>
            <a:noAutofit/>
          </a:bodyPr>
          <a:lstStyle/>
          <a:p>
            <a:pPr>
              <a:buNone/>
            </a:pPr>
            <a:r>
              <a:rPr lang="en-US" sz="2200" dirty="0" smtClean="0"/>
              <a:t>This constraint ensures that a column cannot have a NULL value.</a:t>
            </a:r>
          </a:p>
          <a:p>
            <a:pPr>
              <a:buNone/>
            </a:pPr>
            <a:r>
              <a:rPr lang="en-US" sz="2200" b="1" dirty="0" smtClean="0"/>
              <a:t>Example</a:t>
            </a:r>
            <a:endParaRPr lang="en-US" sz="2200" dirty="0" smtClean="0"/>
          </a:p>
          <a:p>
            <a:pPr fontAlgn="base">
              <a:buNone/>
            </a:pPr>
            <a:r>
              <a:rPr lang="en-US" sz="2200" dirty="0" smtClean="0"/>
              <a:t>CREATE TABLE </a:t>
            </a:r>
            <a:r>
              <a:rPr lang="en-US" sz="2200" dirty="0" err="1" smtClean="0"/>
              <a:t>Employee_Info</a:t>
            </a:r>
            <a:r>
              <a:rPr lang="en-US" sz="2200" dirty="0" smtClean="0"/>
              <a:t>(</a:t>
            </a:r>
          </a:p>
          <a:p>
            <a:pPr fontAlgn="base">
              <a:buNone/>
            </a:pPr>
            <a:r>
              <a:rPr lang="en-US" sz="2200" dirty="0" err="1" smtClean="0"/>
              <a:t>EmployeeID</a:t>
            </a:r>
            <a:r>
              <a:rPr lang="en-US" sz="2200" dirty="0" smtClean="0"/>
              <a:t> </a:t>
            </a:r>
            <a:r>
              <a:rPr lang="en-US" sz="2200" dirty="0" err="1" smtClean="0"/>
              <a:t>int</a:t>
            </a:r>
            <a:r>
              <a:rPr lang="en-US" sz="2200" dirty="0" smtClean="0"/>
              <a:t> NOT NULL, </a:t>
            </a:r>
            <a:r>
              <a:rPr lang="en-US" sz="2200" dirty="0" err="1" smtClean="0"/>
              <a:t>EmployeeName</a:t>
            </a:r>
            <a:r>
              <a:rPr lang="en-US" sz="2200" dirty="0" smtClean="0"/>
              <a:t> </a:t>
            </a:r>
            <a:r>
              <a:rPr lang="en-US" sz="2200" dirty="0" err="1" smtClean="0"/>
              <a:t>varchar</a:t>
            </a:r>
            <a:r>
              <a:rPr lang="en-US" sz="2200" dirty="0" smtClean="0"/>
              <a:t>(255) NOT NULL,</a:t>
            </a:r>
          </a:p>
          <a:p>
            <a:pPr fontAlgn="base">
              <a:buNone/>
            </a:pPr>
            <a:r>
              <a:rPr lang="en-US" sz="2200" dirty="0" smtClean="0"/>
              <a:t>Emergency </a:t>
            </a:r>
            <a:r>
              <a:rPr lang="en-US" sz="2200" dirty="0" err="1" smtClean="0"/>
              <a:t>ContactName</a:t>
            </a:r>
            <a:r>
              <a:rPr lang="en-US" sz="2200" dirty="0" smtClean="0"/>
              <a:t> </a:t>
            </a:r>
            <a:r>
              <a:rPr lang="en-US" sz="2200" dirty="0" err="1" smtClean="0"/>
              <a:t>varchar</a:t>
            </a:r>
            <a:r>
              <a:rPr lang="en-US" sz="2200" dirty="0" smtClean="0"/>
              <a:t>(255), </a:t>
            </a:r>
            <a:r>
              <a:rPr lang="en-US" sz="2200" dirty="0" err="1" smtClean="0"/>
              <a:t>PhoneNumber</a:t>
            </a:r>
            <a:r>
              <a:rPr lang="en-US" sz="2200" dirty="0" smtClean="0"/>
              <a:t> </a:t>
            </a:r>
            <a:r>
              <a:rPr lang="en-US" sz="2200" dirty="0" err="1" smtClean="0"/>
              <a:t>int</a:t>
            </a:r>
            <a:r>
              <a:rPr lang="en-US" sz="2200" dirty="0" smtClean="0"/>
              <a:t> NOT NULL,</a:t>
            </a:r>
          </a:p>
          <a:p>
            <a:pPr fontAlgn="base">
              <a:buNone/>
            </a:pPr>
            <a:r>
              <a:rPr lang="en-US" sz="2200" dirty="0" smtClean="0"/>
              <a:t>Address </a:t>
            </a:r>
            <a:r>
              <a:rPr lang="en-US" sz="2200" dirty="0" err="1" smtClean="0"/>
              <a:t>varchar</a:t>
            </a:r>
            <a:r>
              <a:rPr lang="en-US" sz="2200" dirty="0" smtClean="0"/>
              <a:t>(255), City </a:t>
            </a:r>
            <a:r>
              <a:rPr lang="en-US" sz="2200" dirty="0" err="1" smtClean="0"/>
              <a:t>varchar</a:t>
            </a:r>
            <a:r>
              <a:rPr lang="en-US" sz="2200" dirty="0" smtClean="0"/>
              <a:t>(255), Country </a:t>
            </a:r>
            <a:r>
              <a:rPr lang="en-US" sz="2200" dirty="0" err="1" smtClean="0"/>
              <a:t>varchar</a:t>
            </a:r>
            <a:r>
              <a:rPr lang="en-US" sz="2200" dirty="0" smtClean="0"/>
              <a:t>(255));</a:t>
            </a:r>
          </a:p>
          <a:p>
            <a:pPr fontAlgn="base">
              <a:buNone/>
            </a:pPr>
            <a:endParaRPr lang="en-US" sz="2200" dirty="0" smtClean="0"/>
          </a:p>
          <a:p>
            <a:pPr fontAlgn="base">
              <a:buNone/>
            </a:pPr>
            <a:r>
              <a:rPr lang="en-US" sz="2200" dirty="0" smtClean="0"/>
              <a:t>-</a:t>
            </a:r>
            <a:r>
              <a:rPr lang="en-US" sz="2200" b="1" dirty="0" smtClean="0">
                <a:solidFill>
                  <a:schemeClr val="accent1"/>
                </a:solidFill>
              </a:rPr>
              <a:t>NOT NULL on ALTER TABLE</a:t>
            </a:r>
          </a:p>
          <a:p>
            <a:pPr fontAlgn="base">
              <a:buNone/>
            </a:pPr>
            <a:r>
              <a:rPr lang="en-US" sz="2200" dirty="0" smtClean="0"/>
              <a:t> ALTER TABLE  </a:t>
            </a:r>
            <a:r>
              <a:rPr lang="en-US" sz="2200" dirty="0" err="1" smtClean="0"/>
              <a:t>Employee_Info</a:t>
            </a:r>
            <a:r>
              <a:rPr lang="en-US" sz="2200" dirty="0" smtClean="0"/>
              <a:t>  MODIFY  </a:t>
            </a:r>
            <a:r>
              <a:rPr lang="en-US" sz="2200" dirty="0" err="1" smtClean="0"/>
              <a:t>PhoneNumber</a:t>
            </a:r>
            <a:r>
              <a:rPr lang="en-US" sz="2200" dirty="0" smtClean="0"/>
              <a:t>   </a:t>
            </a:r>
            <a:r>
              <a:rPr lang="en-US" sz="2200" dirty="0" err="1" smtClean="0"/>
              <a:t>int</a:t>
            </a:r>
            <a:r>
              <a:rPr lang="en-US" sz="2200" dirty="0" smtClean="0"/>
              <a:t>  NOT NULL;</a:t>
            </a:r>
          </a:p>
          <a:p>
            <a:endParaRPr lang="en-US" sz="2200" dirty="0"/>
          </a:p>
        </p:txBody>
      </p:sp>
      <p:sp>
        <p:nvSpPr>
          <p:cNvPr id="3" name="Rectangle 2"/>
          <p:cNvSpPr/>
          <p:nvPr/>
        </p:nvSpPr>
        <p:spPr>
          <a:xfrm>
            <a:off x="2819400" y="914400"/>
            <a:ext cx="3700950"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NOT NULL  Constraints  </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3542" t="22233" r="41667" b="14773"/>
          <a:stretch>
            <a:fillRect/>
          </a:stretch>
        </p:blipFill>
        <p:spPr bwMode="auto">
          <a:xfrm>
            <a:off x="990600" y="457200"/>
            <a:ext cx="6400800" cy="5061098"/>
          </a:xfrm>
          <a:prstGeom prst="rect">
            <a:avLst/>
          </a:prstGeom>
          <a:noFill/>
          <a:ln w="9525">
            <a:noFill/>
            <a:miter lim="800000"/>
            <a:headEnd/>
            <a:tailEnd/>
          </a:ln>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4583" t="44466" r="40625" b="31448"/>
          <a:stretch>
            <a:fillRect/>
          </a:stretch>
        </p:blipFill>
        <p:spPr bwMode="auto">
          <a:xfrm>
            <a:off x="685799" y="990600"/>
            <a:ext cx="8065477" cy="2438400"/>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l="13542" t="29644" r="40625" b="20332"/>
          <a:stretch>
            <a:fillRect/>
          </a:stretch>
        </p:blipFill>
        <p:spPr bwMode="auto">
          <a:xfrm>
            <a:off x="685800" y="761999"/>
            <a:ext cx="7086600" cy="4348595"/>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l="14583" t="29644" r="40625" b="25890"/>
          <a:stretch>
            <a:fillRect/>
          </a:stretch>
        </p:blipFill>
        <p:spPr bwMode="auto">
          <a:xfrm>
            <a:off x="533399" y="762000"/>
            <a:ext cx="8328025" cy="4648200"/>
          </a:xfrm>
          <a:prstGeom prst="rect">
            <a:avLst/>
          </a:prstGeom>
          <a:noFill/>
          <a:ln w="9525">
            <a:noFill/>
            <a:miter lim="800000"/>
            <a:headEnd/>
            <a:tailEnd/>
          </a:ln>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20833" t="24086" r="43750" b="16626"/>
          <a:stretch>
            <a:fillRect/>
          </a:stretch>
        </p:blipFill>
        <p:spPr bwMode="auto">
          <a:xfrm>
            <a:off x="838200" y="457200"/>
            <a:ext cx="6019800" cy="5665694"/>
          </a:xfrm>
          <a:prstGeom prst="rect">
            <a:avLst/>
          </a:prstGeom>
          <a:noFill/>
          <a:ln w="9525">
            <a:no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l="22917" t="29644" r="43750" b="12920"/>
          <a:stretch>
            <a:fillRect/>
          </a:stretch>
        </p:blipFill>
        <p:spPr bwMode="auto">
          <a:xfrm>
            <a:off x="990600" y="457199"/>
            <a:ext cx="5791200" cy="5610225"/>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l="23148" t="34585" r="44444" b="9421"/>
          <a:stretch>
            <a:fillRect/>
          </a:stretch>
        </p:blipFill>
        <p:spPr bwMode="auto">
          <a:xfrm>
            <a:off x="1295400" y="304800"/>
            <a:ext cx="5638800" cy="5477691"/>
          </a:xfrm>
          <a:prstGeom prst="rect">
            <a:avLst/>
          </a:prstGeom>
          <a:noFill/>
          <a:ln w="9525">
            <a:noFill/>
            <a:miter lim="800000"/>
            <a:headEnd/>
            <a:tailEnd/>
          </a:ln>
          <a:effec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l="23958" t="37055" r="43750" b="42565"/>
          <a:stretch>
            <a:fillRect/>
          </a:stretch>
        </p:blipFill>
        <p:spPr bwMode="auto">
          <a:xfrm>
            <a:off x="457200" y="1066800"/>
            <a:ext cx="8375073" cy="2971800"/>
          </a:xfrm>
          <a:prstGeom prst="rect">
            <a:avLst/>
          </a:prstGeom>
          <a:noFill/>
          <a:ln w="9525">
            <a:noFill/>
            <a:miter lim="800000"/>
            <a:headEnd/>
            <a:tailEnd/>
          </a:ln>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l="22917" t="27791" r="42708" b="11068"/>
          <a:stretch>
            <a:fillRect/>
          </a:stretch>
        </p:blipFill>
        <p:spPr bwMode="auto">
          <a:xfrm>
            <a:off x="685800" y="381000"/>
            <a:ext cx="5943600" cy="5943600"/>
          </a:xfrm>
          <a:prstGeom prst="rect">
            <a:avLst/>
          </a:prstGeom>
          <a:noFill/>
          <a:ln w="9525">
            <a:noFill/>
            <a:miter lim="800000"/>
            <a:headEnd/>
            <a:tailEnd/>
          </a:ln>
          <a:effec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l="23958" t="37055" r="41667" b="20332"/>
          <a:stretch>
            <a:fillRect/>
          </a:stretch>
        </p:blipFill>
        <p:spPr bwMode="auto">
          <a:xfrm>
            <a:off x="838200" y="685799"/>
            <a:ext cx="6934200" cy="483292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524000"/>
            <a:ext cx="8686800" cy="4525963"/>
          </a:xfrm>
          <a:solidFill>
            <a:schemeClr val="accent1">
              <a:lumMod val="20000"/>
              <a:lumOff val="80000"/>
            </a:schemeClr>
          </a:solidFill>
        </p:spPr>
        <p:txBody>
          <a:bodyPr>
            <a:noAutofit/>
          </a:bodyPr>
          <a:lstStyle/>
          <a:p>
            <a:pPr fontAlgn="base">
              <a:buNone/>
            </a:pPr>
            <a:r>
              <a:rPr lang="en-US" sz="2800" dirty="0" smtClean="0"/>
              <a:t>CREATE TABLE </a:t>
            </a:r>
            <a:r>
              <a:rPr lang="en-US" sz="2800" dirty="0" err="1" smtClean="0"/>
              <a:t>Employee_Info</a:t>
            </a:r>
            <a:r>
              <a:rPr lang="en-US" sz="2800" dirty="0" smtClean="0"/>
              <a:t> (</a:t>
            </a:r>
          </a:p>
          <a:p>
            <a:pPr fontAlgn="base">
              <a:buNone/>
            </a:pPr>
            <a:r>
              <a:rPr lang="en-US" sz="2800" dirty="0" err="1" smtClean="0"/>
              <a:t>EmployeeID</a:t>
            </a:r>
            <a:r>
              <a:rPr lang="en-US" sz="2800" dirty="0" smtClean="0"/>
              <a:t> </a:t>
            </a:r>
            <a:r>
              <a:rPr lang="en-US" sz="2800" dirty="0" err="1" smtClean="0"/>
              <a:t>int</a:t>
            </a:r>
            <a:r>
              <a:rPr lang="en-US" sz="2800" dirty="0" smtClean="0"/>
              <a:t> NOT NULL UNIQUE,</a:t>
            </a:r>
          </a:p>
          <a:p>
            <a:pPr fontAlgn="base">
              <a:buNone/>
            </a:pPr>
            <a:r>
              <a:rPr lang="en-US" sz="2800" dirty="0" smtClean="0"/>
              <a:t>City </a:t>
            </a:r>
            <a:r>
              <a:rPr lang="en-US" sz="2800" dirty="0" err="1" smtClean="0"/>
              <a:t>varchar</a:t>
            </a:r>
            <a:r>
              <a:rPr lang="en-US" sz="2800" dirty="0" smtClean="0"/>
              <a:t>(255), Country </a:t>
            </a:r>
            <a:r>
              <a:rPr lang="en-US" sz="2800" dirty="0" err="1" smtClean="0"/>
              <a:t>varchar</a:t>
            </a:r>
            <a:r>
              <a:rPr lang="en-US" sz="2800" dirty="0" smtClean="0"/>
              <a:t>(255));</a:t>
            </a:r>
          </a:p>
          <a:p>
            <a:pPr fontAlgn="base">
              <a:buNone/>
            </a:pPr>
            <a:r>
              <a:rPr lang="en-US" sz="2800" dirty="0" smtClean="0">
                <a:solidFill>
                  <a:schemeClr val="accent1"/>
                </a:solidFill>
              </a:rPr>
              <a:t>UNIQUE on ALTER TABLE</a:t>
            </a:r>
          </a:p>
          <a:p>
            <a:pPr fontAlgn="base">
              <a:buNone/>
            </a:pPr>
            <a:r>
              <a:rPr lang="en-US" sz="2800" dirty="0" smtClean="0"/>
              <a:t> ALTER TABLE </a:t>
            </a:r>
            <a:r>
              <a:rPr lang="en-US" sz="2800" dirty="0" err="1" smtClean="0"/>
              <a:t>Employee_Info</a:t>
            </a:r>
            <a:r>
              <a:rPr lang="en-US" sz="2800" dirty="0" smtClean="0"/>
              <a:t> ADD UNIQUE (</a:t>
            </a:r>
            <a:r>
              <a:rPr lang="en-US" sz="2800" dirty="0" err="1" smtClean="0"/>
              <a:t>Employee_ID</a:t>
            </a:r>
            <a:r>
              <a:rPr lang="en-US" sz="2800" dirty="0" smtClean="0"/>
              <a:t>);</a:t>
            </a:r>
          </a:p>
          <a:p>
            <a:pPr fontAlgn="base">
              <a:buNone/>
            </a:pPr>
            <a:r>
              <a:rPr lang="en-US" sz="2800" dirty="0" smtClean="0">
                <a:solidFill>
                  <a:schemeClr val="accent1"/>
                </a:solidFill>
              </a:rPr>
              <a:t>To drop a UNIQUE constraint</a:t>
            </a:r>
          </a:p>
          <a:p>
            <a:pPr fontAlgn="base">
              <a:buNone/>
            </a:pPr>
            <a:r>
              <a:rPr lang="en-US" sz="2800" dirty="0" smtClean="0"/>
              <a:t>ALTER TABLE  </a:t>
            </a:r>
            <a:r>
              <a:rPr lang="en-US" sz="2800" dirty="0" err="1" smtClean="0"/>
              <a:t>Employee_Info</a:t>
            </a:r>
            <a:r>
              <a:rPr lang="en-US" sz="2800" dirty="0" smtClean="0"/>
              <a:t> DROP CONSTRAINT </a:t>
            </a:r>
            <a:r>
              <a:rPr lang="en-US" sz="2800" dirty="0" err="1" smtClean="0"/>
              <a:t>UC_Employee_Info</a:t>
            </a:r>
            <a:r>
              <a:rPr lang="en-US" sz="2800" dirty="0" smtClean="0"/>
              <a:t>;</a:t>
            </a:r>
            <a:endParaRPr lang="en-US" sz="2800" dirty="0"/>
          </a:p>
        </p:txBody>
      </p:sp>
      <p:sp>
        <p:nvSpPr>
          <p:cNvPr id="3" name="Rectangle 2"/>
          <p:cNvSpPr/>
          <p:nvPr/>
        </p:nvSpPr>
        <p:spPr>
          <a:xfrm>
            <a:off x="2819400" y="914400"/>
            <a:ext cx="3335337"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UNIQUE</a:t>
            </a:r>
            <a:r>
              <a:rPr lang="en-US" sz="2800" dirty="0" smtClean="0"/>
              <a:t> </a:t>
            </a:r>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Constraints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DIFFERENCE BETWEEN PRIMARY KEY AND UNIQUE KEY CONSTRAINT IN ORACLE SQL -  YouTube"/>
          <p:cNvPicPr>
            <a:picLocks noChangeAspect="1" noChangeArrowheads="1"/>
          </p:cNvPicPr>
          <p:nvPr/>
        </p:nvPicPr>
        <p:blipFill>
          <a:blip r:embed="rId2"/>
          <a:srcRect t="11111" b="13333"/>
          <a:stretch>
            <a:fillRect/>
          </a:stretch>
        </p:blipFill>
        <p:spPr bwMode="auto">
          <a:xfrm>
            <a:off x="609600" y="1295400"/>
            <a:ext cx="8001000" cy="45339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a:solidFill>
            <a:schemeClr val="accent3">
              <a:lumMod val="20000"/>
              <a:lumOff val="80000"/>
            </a:schemeClr>
          </a:solidFill>
        </p:spPr>
        <p:txBody>
          <a:bodyPr>
            <a:noAutofit/>
          </a:bodyPr>
          <a:lstStyle/>
          <a:p>
            <a:r>
              <a:rPr lang="en-US" sz="2400" dirty="0" smtClean="0"/>
              <a:t>SQL is an ANSI standard computer language for accessing and manipulating databases. </a:t>
            </a:r>
          </a:p>
          <a:p>
            <a:r>
              <a:rPr lang="en-US" sz="2400" dirty="0" smtClean="0"/>
              <a:t>The databases covered are: Oracle, DB2, Sybase, Informix, Microsoft SQL Server, Microsoft Access, and other database systems. </a:t>
            </a:r>
          </a:p>
          <a:p>
            <a:r>
              <a:rPr lang="en-US" sz="2400" dirty="0" smtClean="0"/>
              <a:t>Like QBE, SQL provides users with a way of querying relational databases. </a:t>
            </a:r>
          </a:p>
          <a:p>
            <a:r>
              <a:rPr lang="en-US" sz="2400" dirty="0" smtClean="0"/>
              <a:t>SQL was developed under the name SEQUEL at the IBM San Jose research center in the mid 1970s. </a:t>
            </a:r>
          </a:p>
          <a:p>
            <a:r>
              <a:rPr lang="en-US" sz="2400" dirty="0" smtClean="0"/>
              <a:t>In 1980, it was renamed SQL (still pronounced as “Sequel”) to avoid confusion with an unrelated hardware product also called SEQUEL.</a:t>
            </a:r>
          </a:p>
          <a:p>
            <a:endParaRPr lang="en-US" sz="2400" dirty="0"/>
          </a:p>
        </p:txBody>
      </p:sp>
      <p:sp>
        <p:nvSpPr>
          <p:cNvPr id="3" name="Rectangle 2"/>
          <p:cNvSpPr/>
          <p:nvPr/>
        </p:nvSpPr>
        <p:spPr>
          <a:xfrm>
            <a:off x="2590800" y="914400"/>
            <a:ext cx="4073359"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SQL – AN INTRODUCTION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255837"/>
            <a:ext cx="8229600" cy="3687763"/>
          </a:xfrm>
          <a:solidFill>
            <a:schemeClr val="accent1">
              <a:lumMod val="20000"/>
              <a:lumOff val="80000"/>
            </a:schemeClr>
          </a:solidFill>
        </p:spPr>
        <p:txBody>
          <a:bodyPr>
            <a:normAutofit/>
          </a:bodyPr>
          <a:lstStyle/>
          <a:p>
            <a:pPr>
              <a:buNone/>
            </a:pPr>
            <a:r>
              <a:rPr lang="en-US" dirty="0" smtClean="0"/>
              <a:t>The commands are as follows:</a:t>
            </a:r>
          </a:p>
          <a:p>
            <a:r>
              <a:rPr lang="en-US" dirty="0" smtClean="0">
                <a:hlinkClick r:id="rId2"/>
              </a:rPr>
              <a:t>USE</a:t>
            </a:r>
            <a:endParaRPr lang="en-US" dirty="0" smtClean="0"/>
          </a:p>
          <a:p>
            <a:r>
              <a:rPr lang="en-US" dirty="0" smtClean="0">
                <a:hlinkClick r:id="rId2"/>
              </a:rPr>
              <a:t>INSERT INTO</a:t>
            </a:r>
            <a:endParaRPr lang="en-US" dirty="0" smtClean="0"/>
          </a:p>
          <a:p>
            <a:r>
              <a:rPr lang="en-US" dirty="0" smtClean="0">
                <a:hlinkClick r:id="rId2"/>
              </a:rPr>
              <a:t>UPDATE</a:t>
            </a:r>
            <a:endParaRPr lang="en-US" dirty="0" smtClean="0"/>
          </a:p>
          <a:p>
            <a:r>
              <a:rPr lang="en-US" dirty="0" smtClean="0">
                <a:hlinkClick r:id="rId2"/>
              </a:rPr>
              <a:t>DELETE</a:t>
            </a:r>
            <a:endParaRPr lang="en-US" dirty="0" smtClean="0"/>
          </a:p>
          <a:p>
            <a:r>
              <a:rPr lang="en-US" dirty="0" smtClean="0">
                <a:hlinkClick r:id="rId2"/>
              </a:rPr>
              <a:t>SELECT</a:t>
            </a:r>
            <a:endParaRPr lang="en-US" dirty="0"/>
          </a:p>
        </p:txBody>
      </p:sp>
      <p:sp>
        <p:nvSpPr>
          <p:cNvPr id="3" name="Rectangle 2"/>
          <p:cNvSpPr/>
          <p:nvPr/>
        </p:nvSpPr>
        <p:spPr>
          <a:xfrm>
            <a:off x="609600" y="990600"/>
            <a:ext cx="7772400" cy="1200329"/>
          </a:xfrm>
          <a:prstGeom prst="rect">
            <a:avLst/>
          </a:prstGeom>
        </p:spPr>
        <p:txBody>
          <a:bodyPr wrap="square">
            <a:spAutoFit/>
          </a:bodyPr>
          <a:lstStyle/>
          <a:p>
            <a:pPr algn="ctr"/>
            <a:r>
              <a:rPr lang="en-US" sz="3600" b="1" dirty="0" smtClean="0">
                <a:solidFill>
                  <a:srgbClr val="C00000"/>
                </a:solidFill>
              </a:rPr>
              <a:t>SQL Commands:</a:t>
            </a:r>
          </a:p>
          <a:p>
            <a:pPr algn="ctr"/>
            <a:r>
              <a:rPr lang="en-US" sz="3600" b="1" dirty="0" smtClean="0">
                <a:solidFill>
                  <a:srgbClr val="C00000"/>
                </a:solidFill>
              </a:rPr>
              <a:t> Data Manipulation Language (DML)</a:t>
            </a:r>
            <a:endParaRPr lang="en-US" sz="3600" dirty="0">
              <a:solidFill>
                <a:srgbClr val="C0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4525963"/>
          </a:xfrm>
          <a:solidFill>
            <a:schemeClr val="accent1">
              <a:lumMod val="20000"/>
              <a:lumOff val="80000"/>
            </a:schemeClr>
          </a:solidFill>
        </p:spPr>
        <p:txBody>
          <a:bodyPr/>
          <a:lstStyle/>
          <a:p>
            <a:r>
              <a:rPr lang="en-US" b="1" dirty="0" smtClean="0"/>
              <a:t>USE</a:t>
            </a:r>
            <a:endParaRPr lang="en-US" dirty="0" smtClean="0"/>
          </a:p>
          <a:p>
            <a:r>
              <a:rPr lang="en-US" dirty="0" smtClean="0"/>
              <a:t>The USE statement is used to select the database on which you want to perform operations.</a:t>
            </a:r>
          </a:p>
          <a:p>
            <a:r>
              <a:rPr lang="en-US" b="1" dirty="0" smtClean="0"/>
              <a:t>Syntax</a:t>
            </a:r>
            <a:endParaRPr lang="en-US" dirty="0" smtClean="0"/>
          </a:p>
          <a:p>
            <a:r>
              <a:rPr lang="en-US" dirty="0" smtClean="0"/>
              <a:t>USE </a:t>
            </a:r>
            <a:r>
              <a:rPr lang="en-US" dirty="0" err="1" smtClean="0"/>
              <a:t>DatabaseName;</a:t>
            </a:r>
            <a:r>
              <a:rPr lang="en-US" b="1" dirty="0" err="1" smtClean="0"/>
              <a:t>Example</a:t>
            </a:r>
            <a:endParaRPr lang="en-US" dirty="0" smtClean="0"/>
          </a:p>
          <a:p>
            <a:pPr fontAlgn="base"/>
            <a:r>
              <a:rPr lang="en-US" dirty="0" smtClean="0"/>
              <a:t>USE Employee;</a:t>
            </a:r>
          </a:p>
          <a:p>
            <a:endParaRPr 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524000"/>
            <a:ext cx="8229600" cy="4525963"/>
          </a:xfrm>
          <a:solidFill>
            <a:schemeClr val="accent1">
              <a:lumMod val="20000"/>
              <a:lumOff val="80000"/>
            </a:schemeClr>
          </a:solidFill>
        </p:spPr>
        <p:txBody>
          <a:bodyPr>
            <a:normAutofit fontScale="70000" lnSpcReduction="20000"/>
          </a:bodyPr>
          <a:lstStyle/>
          <a:p>
            <a:pPr>
              <a:buNone/>
            </a:pPr>
            <a:r>
              <a:rPr lang="en-US" b="1" dirty="0" smtClean="0"/>
              <a:t>INSERT INTO</a:t>
            </a:r>
            <a:endParaRPr lang="en-US" dirty="0" smtClean="0"/>
          </a:p>
          <a:p>
            <a:pPr>
              <a:buNone/>
            </a:pPr>
            <a:r>
              <a:rPr lang="en-US" dirty="0" smtClean="0"/>
              <a:t>This statement is used to insert new records into the table.</a:t>
            </a:r>
          </a:p>
          <a:p>
            <a:pPr>
              <a:buNone/>
            </a:pPr>
            <a:r>
              <a:rPr lang="en-US" b="1" dirty="0" smtClean="0"/>
              <a:t>Syntax</a:t>
            </a:r>
            <a:endParaRPr lang="en-US" dirty="0" smtClean="0"/>
          </a:p>
          <a:p>
            <a:r>
              <a:rPr lang="en-US" dirty="0" smtClean="0"/>
              <a:t>INSERT INTO </a:t>
            </a:r>
            <a:r>
              <a:rPr lang="en-US" dirty="0" err="1" smtClean="0"/>
              <a:t>TableName</a:t>
            </a:r>
            <a:r>
              <a:rPr lang="en-US" dirty="0" smtClean="0"/>
              <a:t> (Column1, Column2, Column3, ...,</a:t>
            </a:r>
            <a:r>
              <a:rPr lang="en-US" dirty="0" err="1" smtClean="0"/>
              <a:t>ColumnN</a:t>
            </a:r>
            <a:r>
              <a:rPr lang="en-US" dirty="0" smtClean="0"/>
              <a:t>) VALUES (value1, value2, value3, ...);</a:t>
            </a:r>
          </a:p>
          <a:p>
            <a:pPr>
              <a:buNone/>
            </a:pPr>
            <a:endParaRPr lang="en-US" b="1" dirty="0" smtClean="0"/>
          </a:p>
          <a:p>
            <a:pPr>
              <a:buNone/>
            </a:pPr>
            <a:r>
              <a:rPr lang="en-US" b="1" dirty="0" smtClean="0"/>
              <a:t>Example</a:t>
            </a:r>
            <a:endParaRPr lang="en-US" dirty="0" smtClean="0"/>
          </a:p>
          <a:p>
            <a:pPr fontAlgn="base"/>
            <a:r>
              <a:rPr lang="en-US" dirty="0" smtClean="0"/>
              <a:t>INSERT INTO </a:t>
            </a:r>
            <a:r>
              <a:rPr lang="en-US" dirty="0" err="1" smtClean="0"/>
              <a:t>Employee_Info</a:t>
            </a:r>
            <a:r>
              <a:rPr lang="en-US" dirty="0" smtClean="0"/>
              <a:t>(</a:t>
            </a:r>
            <a:r>
              <a:rPr lang="en-US" dirty="0" err="1" smtClean="0"/>
              <a:t>EmployeeID</a:t>
            </a:r>
            <a:r>
              <a:rPr lang="en-US" dirty="0" smtClean="0"/>
              <a:t>, </a:t>
            </a:r>
            <a:r>
              <a:rPr lang="en-US" dirty="0" err="1" smtClean="0"/>
              <a:t>EmployeeName</a:t>
            </a:r>
            <a:r>
              <a:rPr lang="en-US" dirty="0" smtClean="0"/>
              <a:t>, Emergency </a:t>
            </a:r>
            <a:r>
              <a:rPr lang="en-US" dirty="0" err="1" smtClean="0"/>
              <a:t>ContactName</a:t>
            </a:r>
            <a:r>
              <a:rPr lang="en-US" dirty="0" smtClean="0"/>
              <a:t>, </a:t>
            </a:r>
            <a:r>
              <a:rPr lang="en-US" dirty="0" err="1" smtClean="0"/>
              <a:t>PhoneNumber</a:t>
            </a:r>
            <a:r>
              <a:rPr lang="en-US" dirty="0" smtClean="0"/>
              <a:t>, Address, City, Country)</a:t>
            </a:r>
          </a:p>
          <a:p>
            <a:pPr fontAlgn="base">
              <a:buNone/>
            </a:pPr>
            <a:r>
              <a:rPr lang="en-US" dirty="0" smtClean="0"/>
              <a:t>      VALUES ('06', '</a:t>
            </a:r>
            <a:r>
              <a:rPr lang="en-US" dirty="0" err="1" smtClean="0"/>
              <a:t>Sanjana','Jagannath</a:t>
            </a:r>
            <a:r>
              <a:rPr lang="en-US" dirty="0" smtClean="0"/>
              <a:t>', '9921321141', 'Camel Street House No 12', 'Chennai', 'India');</a:t>
            </a:r>
          </a:p>
          <a:p>
            <a:pPr fontAlgn="base">
              <a:buNone/>
            </a:pPr>
            <a:endParaRPr lang="en-US" dirty="0" smtClean="0"/>
          </a:p>
          <a:p>
            <a:pPr fontAlgn="base"/>
            <a:r>
              <a:rPr lang="en-US" dirty="0" smtClean="0"/>
              <a:t>INSERT INTO </a:t>
            </a:r>
            <a:r>
              <a:rPr lang="en-US" dirty="0" err="1" smtClean="0"/>
              <a:t>Employee_Info</a:t>
            </a:r>
            <a:r>
              <a:rPr lang="en-US" dirty="0" smtClean="0"/>
              <a:t> VALUES ('07', '</a:t>
            </a:r>
            <a:r>
              <a:rPr lang="en-US" dirty="0" err="1" smtClean="0"/>
              <a:t>Sayantini','Praveen</a:t>
            </a:r>
            <a:r>
              <a:rPr lang="en-US" dirty="0" smtClean="0"/>
              <a:t>', '9934567654', 'Nice Road 21', '</a:t>
            </a:r>
            <a:r>
              <a:rPr lang="en-US" dirty="0" err="1" smtClean="0"/>
              <a:t>Pune</a:t>
            </a:r>
            <a:r>
              <a:rPr lang="en-US" dirty="0" smtClean="0"/>
              <a:t>', 'India');</a:t>
            </a:r>
          </a:p>
          <a:p>
            <a:endParaRPr lang="en-US" dirty="0"/>
          </a:p>
        </p:txBody>
      </p:sp>
      <p:sp>
        <p:nvSpPr>
          <p:cNvPr id="3" name="Rectangle 2"/>
          <p:cNvSpPr/>
          <p:nvPr/>
        </p:nvSpPr>
        <p:spPr>
          <a:xfrm>
            <a:off x="2819400" y="914400"/>
            <a:ext cx="3013646"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INSERT</a:t>
            </a:r>
            <a:r>
              <a:rPr lang="en-US" sz="2800" dirty="0" smtClean="0"/>
              <a:t> </a:t>
            </a:r>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Command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610600" cy="5181600"/>
          </a:xfrm>
          <a:solidFill>
            <a:schemeClr val="accent1">
              <a:lumMod val="20000"/>
              <a:lumOff val="80000"/>
            </a:schemeClr>
          </a:solidFill>
        </p:spPr>
        <p:txBody>
          <a:bodyPr>
            <a:noAutofit/>
          </a:bodyPr>
          <a:lstStyle/>
          <a:p>
            <a:pPr>
              <a:buNone/>
            </a:pPr>
            <a:r>
              <a:rPr lang="en-US" sz="2000" b="1" dirty="0" smtClean="0"/>
              <a:t>UPDATE</a:t>
            </a:r>
            <a:endParaRPr lang="en-US" sz="2000" dirty="0" smtClean="0"/>
          </a:p>
          <a:p>
            <a:r>
              <a:rPr lang="en-US" sz="2000" dirty="0" smtClean="0"/>
              <a:t>This statement is used to modify the records already present in the table.</a:t>
            </a:r>
          </a:p>
          <a:p>
            <a:pPr>
              <a:buNone/>
            </a:pPr>
            <a:r>
              <a:rPr lang="en-US" sz="2000" b="1" dirty="0" smtClean="0"/>
              <a:t>Syntax</a:t>
            </a:r>
            <a:endParaRPr lang="en-US" sz="2000" dirty="0" smtClean="0"/>
          </a:p>
          <a:p>
            <a:r>
              <a:rPr lang="en-US" sz="2000" dirty="0" smtClean="0"/>
              <a:t>UPDATE </a:t>
            </a:r>
            <a:r>
              <a:rPr lang="en-US" sz="2000" dirty="0" err="1" smtClean="0"/>
              <a:t>TableName</a:t>
            </a:r>
            <a:r>
              <a:rPr lang="en-US" sz="2000" dirty="0" smtClean="0"/>
              <a:t> SET Column1 = Value1, Column2 = Value2, ... WHERE Condition;</a:t>
            </a:r>
          </a:p>
          <a:p>
            <a:pPr>
              <a:buNone/>
            </a:pPr>
            <a:r>
              <a:rPr lang="en-US" sz="2000" b="1" dirty="0" smtClean="0"/>
              <a:t>Example</a:t>
            </a:r>
            <a:endParaRPr lang="en-US" sz="2000" dirty="0" smtClean="0"/>
          </a:p>
          <a:p>
            <a:pPr fontAlgn="base"/>
            <a:r>
              <a:rPr lang="en-US" sz="2000" dirty="0" smtClean="0"/>
              <a:t>UPDATE </a:t>
            </a:r>
            <a:r>
              <a:rPr lang="en-US" sz="2000" dirty="0" err="1" smtClean="0"/>
              <a:t>Employee_Info</a:t>
            </a:r>
            <a:r>
              <a:rPr lang="en-US" sz="2000" dirty="0" smtClean="0"/>
              <a:t> SET </a:t>
            </a:r>
            <a:r>
              <a:rPr lang="en-US" sz="2000" dirty="0" err="1" smtClean="0"/>
              <a:t>EmployeeName</a:t>
            </a:r>
            <a:r>
              <a:rPr lang="en-US" sz="2000" dirty="0" smtClean="0"/>
              <a:t> = '</a:t>
            </a:r>
            <a:r>
              <a:rPr lang="en-US" sz="2000" dirty="0" err="1" smtClean="0"/>
              <a:t>Aahana</a:t>
            </a:r>
            <a:r>
              <a:rPr lang="en-US" sz="2000" dirty="0" smtClean="0"/>
              <a:t>', City= '</a:t>
            </a:r>
            <a:r>
              <a:rPr lang="en-US" sz="2000" dirty="0" err="1" smtClean="0"/>
              <a:t>Ahmedabad</a:t>
            </a:r>
            <a:r>
              <a:rPr lang="en-US" sz="2000" dirty="0" smtClean="0"/>
              <a:t>’ WHERE </a:t>
            </a:r>
            <a:r>
              <a:rPr lang="en-US" sz="2000" dirty="0" err="1" smtClean="0"/>
              <a:t>EmployeeID</a:t>
            </a:r>
            <a:r>
              <a:rPr lang="en-US" sz="2000" dirty="0" smtClean="0"/>
              <a:t> = 1;</a:t>
            </a:r>
          </a:p>
          <a:p>
            <a:endParaRPr lang="en-US" sz="800" b="1" dirty="0" smtClean="0"/>
          </a:p>
          <a:p>
            <a:pPr>
              <a:buNone/>
            </a:pPr>
            <a:r>
              <a:rPr lang="en-US" sz="2000" b="1" dirty="0" smtClean="0"/>
              <a:t>DELETE</a:t>
            </a:r>
            <a:endParaRPr lang="en-US" sz="2000" dirty="0" smtClean="0"/>
          </a:p>
          <a:p>
            <a:pPr>
              <a:buNone/>
            </a:pPr>
            <a:r>
              <a:rPr lang="en-US" sz="2000" dirty="0" smtClean="0"/>
              <a:t>This statement is used to delete the existing records in a table.</a:t>
            </a:r>
          </a:p>
          <a:p>
            <a:pPr>
              <a:buNone/>
            </a:pPr>
            <a:r>
              <a:rPr lang="en-US" sz="2000" b="1" dirty="0" smtClean="0"/>
              <a:t>Syntax</a:t>
            </a:r>
            <a:endParaRPr lang="en-US" sz="2000" dirty="0" smtClean="0"/>
          </a:p>
          <a:p>
            <a:r>
              <a:rPr lang="en-US" sz="2000" dirty="0" smtClean="0"/>
              <a:t>DELETE FROM </a:t>
            </a:r>
            <a:r>
              <a:rPr lang="en-US" sz="2000" dirty="0" err="1" smtClean="0"/>
              <a:t>TableName</a:t>
            </a:r>
            <a:r>
              <a:rPr lang="en-US" sz="2000" dirty="0" smtClean="0"/>
              <a:t> WHERE Condition;</a:t>
            </a:r>
          </a:p>
          <a:p>
            <a:pPr>
              <a:buNone/>
            </a:pPr>
            <a:r>
              <a:rPr lang="en-US" sz="2000" b="1" dirty="0" smtClean="0"/>
              <a:t>Example</a:t>
            </a:r>
            <a:endParaRPr lang="en-US" sz="2000" dirty="0" smtClean="0"/>
          </a:p>
          <a:p>
            <a:pPr fontAlgn="base"/>
            <a:r>
              <a:rPr lang="en-US" sz="2000" dirty="0" smtClean="0"/>
              <a:t>DELETE FROM </a:t>
            </a:r>
            <a:r>
              <a:rPr lang="en-US" sz="2000" dirty="0" err="1" smtClean="0"/>
              <a:t>Employee_Info</a:t>
            </a:r>
            <a:r>
              <a:rPr lang="en-US" sz="2000" dirty="0" smtClean="0"/>
              <a:t> WHERE </a:t>
            </a:r>
            <a:r>
              <a:rPr lang="en-US" sz="2000" dirty="0" err="1" smtClean="0"/>
              <a:t>EmployeeName</a:t>
            </a:r>
            <a:r>
              <a:rPr lang="en-US" sz="2000" dirty="0" smtClean="0"/>
              <a:t>='</a:t>
            </a:r>
            <a:r>
              <a:rPr lang="en-US" sz="2000" dirty="0" err="1" smtClean="0"/>
              <a:t>Preeti</a:t>
            </a:r>
            <a:r>
              <a:rPr lang="en-US" sz="2000" dirty="0" smtClean="0"/>
              <a:t>‘;</a:t>
            </a:r>
            <a:endParaRPr lang="en-US" sz="2000" dirty="0"/>
          </a:p>
        </p:txBody>
      </p:sp>
      <p:sp>
        <p:nvSpPr>
          <p:cNvPr id="3" name="Rectangle 2"/>
          <p:cNvSpPr/>
          <p:nvPr/>
        </p:nvSpPr>
        <p:spPr>
          <a:xfrm>
            <a:off x="2209800" y="914400"/>
            <a:ext cx="4819333"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UPDATE &amp; DELETE</a:t>
            </a:r>
            <a:r>
              <a:rPr lang="en-US" sz="2800" dirty="0" smtClean="0"/>
              <a:t> </a:t>
            </a:r>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Command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525963"/>
          </a:xfrm>
          <a:solidFill>
            <a:schemeClr val="accent1">
              <a:lumMod val="20000"/>
              <a:lumOff val="80000"/>
            </a:schemeClr>
          </a:solidFill>
        </p:spPr>
        <p:txBody>
          <a:bodyPr>
            <a:noAutofit/>
          </a:bodyPr>
          <a:lstStyle/>
          <a:p>
            <a:pPr>
              <a:buNone/>
            </a:pPr>
            <a:r>
              <a:rPr lang="en-US" sz="1800" b="1" dirty="0" smtClean="0"/>
              <a:t>SELECT</a:t>
            </a:r>
            <a:endParaRPr lang="en-US" sz="1800" dirty="0" smtClean="0"/>
          </a:p>
          <a:p>
            <a:r>
              <a:rPr lang="en-US" sz="1800" dirty="0" smtClean="0"/>
              <a:t>This statement is used to select data from a database and the data returned is stored in a result table, called the </a:t>
            </a:r>
            <a:r>
              <a:rPr lang="en-US" sz="1800" b="1" dirty="0" smtClean="0"/>
              <a:t>result-set</a:t>
            </a:r>
            <a:r>
              <a:rPr lang="en-US" sz="1800" dirty="0" smtClean="0"/>
              <a:t>.</a:t>
            </a:r>
          </a:p>
          <a:p>
            <a:pPr>
              <a:buNone/>
            </a:pPr>
            <a:r>
              <a:rPr lang="en-US" sz="1800" b="1" dirty="0" smtClean="0"/>
              <a:t>Syntax</a:t>
            </a:r>
          </a:p>
          <a:p>
            <a:pPr>
              <a:buNone/>
            </a:pPr>
            <a:endParaRPr lang="en-US" sz="800" dirty="0" smtClean="0"/>
          </a:p>
          <a:p>
            <a:r>
              <a:rPr lang="en-US" sz="1800" dirty="0" smtClean="0"/>
              <a:t>SELECT Column1, Column2, ...</a:t>
            </a:r>
            <a:r>
              <a:rPr lang="en-US" sz="1800" dirty="0" err="1" smtClean="0"/>
              <a:t>ColumN</a:t>
            </a:r>
            <a:r>
              <a:rPr lang="en-US" sz="1800" dirty="0" smtClean="0"/>
              <a:t> FROM </a:t>
            </a:r>
            <a:r>
              <a:rPr lang="en-US" sz="1800" dirty="0" err="1" smtClean="0"/>
              <a:t>TableName</a:t>
            </a:r>
            <a:r>
              <a:rPr lang="en-US" sz="1800" dirty="0" smtClean="0"/>
              <a:t>; --(*) is used to select all from the table SELECT * FROM </a:t>
            </a:r>
            <a:r>
              <a:rPr lang="en-US" sz="1800" dirty="0" err="1" smtClean="0"/>
              <a:t>table_name</a:t>
            </a:r>
            <a:r>
              <a:rPr lang="en-US" sz="1800" dirty="0" smtClean="0"/>
              <a:t>; -- To select the number of records to return use: SELECT TOP 3 * FROM </a:t>
            </a:r>
            <a:r>
              <a:rPr lang="en-US" sz="1800" dirty="0" err="1" smtClean="0"/>
              <a:t>TableName</a:t>
            </a:r>
            <a:r>
              <a:rPr lang="en-US" sz="1800" dirty="0" smtClean="0"/>
              <a:t>;</a:t>
            </a:r>
          </a:p>
          <a:p>
            <a:pPr>
              <a:buNone/>
            </a:pPr>
            <a:r>
              <a:rPr lang="en-US" sz="1800" b="1" dirty="0" smtClean="0"/>
              <a:t>Example</a:t>
            </a:r>
            <a:endParaRPr lang="en-US" sz="1800" dirty="0" smtClean="0"/>
          </a:p>
          <a:p>
            <a:pPr fontAlgn="base"/>
            <a:r>
              <a:rPr lang="en-US" sz="1800" dirty="0" smtClean="0"/>
              <a:t>SELECT </a:t>
            </a:r>
            <a:r>
              <a:rPr lang="en-US" sz="1800" dirty="0" err="1" smtClean="0"/>
              <a:t>EmployeeID</a:t>
            </a:r>
            <a:r>
              <a:rPr lang="en-US" sz="1800" dirty="0" smtClean="0"/>
              <a:t>, </a:t>
            </a:r>
            <a:r>
              <a:rPr lang="en-US" sz="1800" dirty="0" err="1" smtClean="0"/>
              <a:t>EmployeeName</a:t>
            </a:r>
            <a:r>
              <a:rPr lang="en-US" sz="1800" dirty="0" smtClean="0"/>
              <a:t> FROM </a:t>
            </a:r>
            <a:r>
              <a:rPr lang="en-US" sz="1800" dirty="0" err="1" smtClean="0"/>
              <a:t>Employee_Info</a:t>
            </a:r>
            <a:r>
              <a:rPr lang="en-US" sz="1800" dirty="0" smtClean="0"/>
              <a:t>;</a:t>
            </a:r>
          </a:p>
          <a:p>
            <a:pPr fontAlgn="base">
              <a:buNone/>
            </a:pPr>
            <a:r>
              <a:rPr lang="en-US" sz="1800" dirty="0" smtClean="0"/>
              <a:t>(*) is used to select all from the table</a:t>
            </a:r>
          </a:p>
          <a:p>
            <a:pPr fontAlgn="base"/>
            <a:r>
              <a:rPr lang="en-US" sz="1800" dirty="0" smtClean="0"/>
              <a:t>SELECT * FROM </a:t>
            </a:r>
            <a:r>
              <a:rPr lang="en-US" sz="1800" dirty="0" err="1" smtClean="0"/>
              <a:t>Employee_Info</a:t>
            </a:r>
            <a:r>
              <a:rPr lang="en-US" sz="1800" dirty="0" smtClean="0"/>
              <a:t>;</a:t>
            </a:r>
          </a:p>
          <a:p>
            <a:pPr fontAlgn="base">
              <a:buNone/>
            </a:pPr>
            <a:r>
              <a:rPr lang="en-US" sz="1800" dirty="0" smtClean="0"/>
              <a:t>To select the number of records to return use:</a:t>
            </a:r>
          </a:p>
          <a:p>
            <a:pPr fontAlgn="base"/>
            <a:r>
              <a:rPr lang="en-US" sz="1800" dirty="0" smtClean="0"/>
              <a:t>SELECT TOP 3 * FROM </a:t>
            </a:r>
            <a:r>
              <a:rPr lang="en-US" sz="1800" dirty="0" err="1" smtClean="0"/>
              <a:t>Employee_Info</a:t>
            </a:r>
            <a:r>
              <a:rPr lang="en-US" sz="1800" dirty="0" smtClean="0"/>
              <a:t>;</a:t>
            </a:r>
          </a:p>
          <a:p>
            <a:endParaRPr lang="en-US" sz="1800" dirty="0"/>
          </a:p>
        </p:txBody>
      </p:sp>
      <p:sp>
        <p:nvSpPr>
          <p:cNvPr id="3" name="Rectangle 2"/>
          <p:cNvSpPr/>
          <p:nvPr/>
        </p:nvSpPr>
        <p:spPr>
          <a:xfrm>
            <a:off x="3048000" y="914400"/>
            <a:ext cx="3077766"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SELECT Command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lstStyle/>
          <a:p>
            <a:r>
              <a:rPr lang="en-US" dirty="0" smtClean="0"/>
              <a:t>Apart from just using the SELECT keyword individually, you can use the following keywords with the SELECT statement:</a:t>
            </a:r>
          </a:p>
          <a:p>
            <a:pPr lvl="1">
              <a:buFont typeface="Wingdings" pitchFamily="2" charset="2"/>
              <a:buChar char="§"/>
            </a:pPr>
            <a:r>
              <a:rPr lang="en-US" dirty="0" smtClean="0">
                <a:hlinkClick r:id="rId2"/>
              </a:rPr>
              <a:t>DISTINCT</a:t>
            </a:r>
            <a:endParaRPr lang="en-US" dirty="0" smtClean="0"/>
          </a:p>
          <a:p>
            <a:pPr lvl="1">
              <a:buFont typeface="Wingdings" pitchFamily="2" charset="2"/>
              <a:buChar char="§"/>
            </a:pPr>
            <a:r>
              <a:rPr lang="en-US" dirty="0" smtClean="0">
                <a:hlinkClick r:id="rId2"/>
              </a:rPr>
              <a:t>ORDER BY</a:t>
            </a:r>
            <a:endParaRPr lang="en-US" dirty="0" smtClean="0"/>
          </a:p>
          <a:p>
            <a:pPr lvl="1">
              <a:buFont typeface="Wingdings" pitchFamily="2" charset="2"/>
              <a:buChar char="§"/>
            </a:pPr>
            <a:r>
              <a:rPr lang="en-US" dirty="0" smtClean="0">
                <a:hlinkClick r:id="rId2"/>
              </a:rPr>
              <a:t>GROUP BY</a:t>
            </a:r>
            <a:endParaRPr lang="en-US" dirty="0" smtClean="0"/>
          </a:p>
          <a:p>
            <a:pPr lvl="1">
              <a:buFont typeface="Wingdings" pitchFamily="2" charset="2"/>
              <a:buChar char="§"/>
            </a:pPr>
            <a:r>
              <a:rPr lang="en-US" dirty="0" smtClean="0">
                <a:hlinkClick r:id="rId2"/>
              </a:rPr>
              <a:t>HAVING Clause</a:t>
            </a:r>
            <a:endParaRPr lang="en-US" dirty="0" smtClean="0"/>
          </a:p>
          <a:p>
            <a:pPr lvl="1">
              <a:buFont typeface="Wingdings" pitchFamily="2" charset="2"/>
              <a:buChar char="§"/>
            </a:pPr>
            <a:r>
              <a:rPr lang="en-US" dirty="0" smtClean="0">
                <a:hlinkClick r:id="rId2"/>
              </a:rPr>
              <a:t>INTO</a:t>
            </a:r>
            <a:endParaRPr lang="en-US" dirty="0" smtClean="0"/>
          </a:p>
          <a:p>
            <a:endParaRPr lang="en-US" dirty="0"/>
          </a:p>
        </p:txBody>
      </p:sp>
      <p:sp>
        <p:nvSpPr>
          <p:cNvPr id="3" name="Rectangle 2"/>
          <p:cNvSpPr/>
          <p:nvPr/>
        </p:nvSpPr>
        <p:spPr>
          <a:xfrm>
            <a:off x="3048000" y="914400"/>
            <a:ext cx="3077766"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SELECT Command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524000"/>
            <a:ext cx="8229600" cy="4525963"/>
          </a:xfrm>
          <a:solidFill>
            <a:schemeClr val="accent1">
              <a:lumMod val="20000"/>
              <a:lumOff val="80000"/>
            </a:schemeClr>
          </a:solidFill>
        </p:spPr>
        <p:txBody>
          <a:bodyPr>
            <a:noAutofit/>
          </a:bodyPr>
          <a:lstStyle/>
          <a:p>
            <a:pPr>
              <a:buNone/>
            </a:pPr>
            <a:r>
              <a:rPr lang="en-US" sz="2400" b="1" dirty="0" smtClean="0"/>
              <a:t>The </a:t>
            </a:r>
            <a:r>
              <a:rPr lang="en-US" sz="2400" b="1" dirty="0" smtClean="0">
                <a:solidFill>
                  <a:srgbClr val="C00000"/>
                </a:solidFill>
              </a:rPr>
              <a:t>‘SELECT DISTINCT</a:t>
            </a:r>
            <a:r>
              <a:rPr lang="en-US" sz="2400" b="1" dirty="0" smtClean="0"/>
              <a:t>’ Statement</a:t>
            </a:r>
            <a:endParaRPr lang="en-US" sz="2400" dirty="0" smtClean="0"/>
          </a:p>
          <a:p>
            <a:r>
              <a:rPr lang="en-US" sz="2400" dirty="0" smtClean="0"/>
              <a:t>This statement is used to return only different values.</a:t>
            </a:r>
          </a:p>
          <a:p>
            <a:pPr>
              <a:buNone/>
            </a:pPr>
            <a:r>
              <a:rPr lang="en-US" sz="2400" b="1" dirty="0" smtClean="0"/>
              <a:t>Syntax</a:t>
            </a:r>
            <a:endParaRPr lang="en-US" sz="2400" dirty="0" smtClean="0"/>
          </a:p>
          <a:p>
            <a:r>
              <a:rPr lang="en-US" sz="2400" dirty="0" smtClean="0"/>
              <a:t>SELECT DISTINCT Column1, Column2, ...</a:t>
            </a:r>
            <a:r>
              <a:rPr lang="en-US" sz="2400" dirty="0" err="1" smtClean="0"/>
              <a:t>ColumnN</a:t>
            </a:r>
            <a:r>
              <a:rPr lang="en-US" sz="2400" dirty="0" smtClean="0"/>
              <a:t> FROM </a:t>
            </a:r>
            <a:r>
              <a:rPr lang="en-US" sz="2400" dirty="0" err="1" smtClean="0"/>
              <a:t>TableName</a:t>
            </a:r>
            <a:r>
              <a:rPr lang="en-US" sz="2400" dirty="0" smtClean="0"/>
              <a:t>;</a:t>
            </a:r>
          </a:p>
          <a:p>
            <a:pPr>
              <a:buNone/>
            </a:pPr>
            <a:r>
              <a:rPr lang="en-US" sz="2400" b="1" dirty="0" smtClean="0"/>
              <a:t>Example</a:t>
            </a:r>
            <a:endParaRPr lang="en-US" sz="2400" dirty="0" smtClean="0"/>
          </a:p>
          <a:p>
            <a:pPr fontAlgn="base"/>
            <a:r>
              <a:rPr lang="en-US" sz="2400" dirty="0" smtClean="0"/>
              <a:t>SELECT DISTINCT </a:t>
            </a:r>
            <a:r>
              <a:rPr lang="en-US" sz="2400" dirty="0" err="1" smtClean="0"/>
              <a:t>PhoneNumber</a:t>
            </a:r>
            <a:r>
              <a:rPr lang="en-US" sz="2400" dirty="0" smtClean="0"/>
              <a:t> FROM </a:t>
            </a:r>
            <a:r>
              <a:rPr lang="en-US" sz="2400" dirty="0" err="1" smtClean="0"/>
              <a:t>Employee_Info</a:t>
            </a:r>
            <a:r>
              <a:rPr lang="en-US" sz="2400" dirty="0" smtClean="0"/>
              <a:t>;</a:t>
            </a:r>
          </a:p>
          <a:p>
            <a:pPr fontAlgn="base">
              <a:buNone/>
            </a:pPr>
            <a:endParaRPr lang="en-US" sz="2400" dirty="0" smtClean="0"/>
          </a:p>
          <a:p>
            <a:endParaRPr lang="en-US" sz="2400" dirty="0"/>
          </a:p>
        </p:txBody>
      </p:sp>
      <p:sp>
        <p:nvSpPr>
          <p:cNvPr id="3" name="Rectangle 2"/>
          <p:cNvSpPr/>
          <p:nvPr/>
        </p:nvSpPr>
        <p:spPr>
          <a:xfrm>
            <a:off x="2438400" y="914400"/>
            <a:ext cx="4529894"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SELECT  DISTINCT Command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buNone/>
            </a:pPr>
            <a:r>
              <a:rPr lang="en-US" sz="2000" b="1" dirty="0" smtClean="0"/>
              <a:t>The </a:t>
            </a:r>
            <a:r>
              <a:rPr lang="en-US" sz="2000" b="1" dirty="0" smtClean="0">
                <a:solidFill>
                  <a:srgbClr val="C00000"/>
                </a:solidFill>
              </a:rPr>
              <a:t>‘ORDER BY’ </a:t>
            </a:r>
            <a:r>
              <a:rPr lang="en-US" sz="2000" b="1" dirty="0" smtClean="0"/>
              <a:t>Statement</a:t>
            </a:r>
            <a:endParaRPr lang="en-US" sz="2000" dirty="0" smtClean="0"/>
          </a:p>
          <a:p>
            <a:r>
              <a:rPr lang="en-US" sz="2000" dirty="0" smtClean="0"/>
              <a:t>The ‘ORDER BY’ statement is used to sort the required results in ascending or descending order. The results are sorted in ascending order by default. </a:t>
            </a:r>
          </a:p>
          <a:p>
            <a:r>
              <a:rPr lang="en-US" sz="2000" dirty="0" smtClean="0"/>
              <a:t>Yet, if you wish to get the required results in descending order, you have to use the </a:t>
            </a:r>
            <a:r>
              <a:rPr lang="en-US" sz="2000" b="1" dirty="0" smtClean="0"/>
              <a:t>DESC</a:t>
            </a:r>
            <a:r>
              <a:rPr lang="en-US" sz="2000" dirty="0" smtClean="0"/>
              <a:t> keyword.</a:t>
            </a:r>
          </a:p>
          <a:p>
            <a:r>
              <a:rPr lang="en-US" sz="2000" b="1" dirty="0" smtClean="0"/>
              <a:t>Syntax</a:t>
            </a:r>
            <a:endParaRPr lang="en-US" sz="2000" dirty="0" smtClean="0"/>
          </a:p>
          <a:p>
            <a:r>
              <a:rPr lang="en-US" sz="2000" dirty="0" smtClean="0"/>
              <a:t>SELECT Column1, Column2, ...</a:t>
            </a:r>
            <a:r>
              <a:rPr lang="en-US" sz="2000" dirty="0" err="1" smtClean="0"/>
              <a:t>ColumnN</a:t>
            </a:r>
            <a:r>
              <a:rPr lang="en-US" sz="2000" dirty="0" smtClean="0"/>
              <a:t> FROM </a:t>
            </a:r>
            <a:r>
              <a:rPr lang="en-US" sz="2000" dirty="0" err="1" smtClean="0"/>
              <a:t>TableName</a:t>
            </a:r>
            <a:r>
              <a:rPr lang="en-US" sz="2000" dirty="0" smtClean="0"/>
              <a:t> ORDER BY Column1, Column2, ... ASC|DESC;</a:t>
            </a:r>
          </a:p>
          <a:p>
            <a:pPr>
              <a:buNone/>
            </a:pPr>
            <a:r>
              <a:rPr lang="en-US" sz="2000" b="1" dirty="0" smtClean="0"/>
              <a:t>Example</a:t>
            </a:r>
          </a:p>
          <a:p>
            <a:pPr fontAlgn="base">
              <a:buNone/>
            </a:pPr>
            <a:r>
              <a:rPr lang="en-US" sz="2000" dirty="0" smtClean="0"/>
              <a:t>Select all employees from the '</a:t>
            </a:r>
            <a:r>
              <a:rPr lang="en-US" sz="2000" dirty="0" err="1" smtClean="0"/>
              <a:t>Employee_Info</a:t>
            </a:r>
            <a:r>
              <a:rPr lang="en-US" sz="2000" dirty="0" smtClean="0"/>
              <a:t>' table sorted by </a:t>
            </a:r>
            <a:r>
              <a:rPr lang="en-US" sz="2000" dirty="0" err="1" smtClean="0"/>
              <a:t>EmergencyContactName</a:t>
            </a:r>
            <a:r>
              <a:rPr lang="en-US" sz="2000" dirty="0" smtClean="0"/>
              <a:t>:</a:t>
            </a:r>
          </a:p>
          <a:p>
            <a:pPr fontAlgn="base"/>
            <a:r>
              <a:rPr lang="en-US" sz="2000" dirty="0" smtClean="0"/>
              <a:t>SELECT * FROM </a:t>
            </a:r>
            <a:r>
              <a:rPr lang="en-US" sz="2000" dirty="0" err="1" smtClean="0"/>
              <a:t>Employee_Info</a:t>
            </a:r>
            <a:r>
              <a:rPr lang="en-US" sz="2000" dirty="0" smtClean="0"/>
              <a:t> ORDER BY </a:t>
            </a:r>
            <a:r>
              <a:rPr lang="en-US" sz="2000" dirty="0" err="1" smtClean="0"/>
              <a:t>EmergencyContactName</a:t>
            </a:r>
            <a:r>
              <a:rPr lang="en-US" sz="2000" dirty="0" smtClean="0"/>
              <a:t>;</a:t>
            </a:r>
          </a:p>
          <a:p>
            <a:pPr fontAlgn="base"/>
            <a:r>
              <a:rPr lang="en-US" sz="2000" dirty="0" smtClean="0"/>
              <a:t> </a:t>
            </a:r>
          </a:p>
        </p:txBody>
      </p:sp>
      <p:sp>
        <p:nvSpPr>
          <p:cNvPr id="3" name="Rectangle 2"/>
          <p:cNvSpPr/>
          <p:nvPr/>
        </p:nvSpPr>
        <p:spPr>
          <a:xfrm>
            <a:off x="2438400" y="914400"/>
            <a:ext cx="4663713"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SELECT  ORDER BY Command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70000" lnSpcReduction="20000"/>
          </a:bodyPr>
          <a:lstStyle/>
          <a:p>
            <a:pPr fontAlgn="base">
              <a:buNone/>
            </a:pPr>
            <a:r>
              <a:rPr lang="en-US" dirty="0" smtClean="0"/>
              <a:t>Select all employees from the '</a:t>
            </a:r>
            <a:r>
              <a:rPr lang="en-US" dirty="0" err="1" smtClean="0"/>
              <a:t>Employee_Info</a:t>
            </a:r>
            <a:r>
              <a:rPr lang="en-US" dirty="0" smtClean="0"/>
              <a:t>' table sorted by </a:t>
            </a:r>
            <a:r>
              <a:rPr lang="en-US" dirty="0" err="1" smtClean="0"/>
              <a:t>EmergencyContactName</a:t>
            </a:r>
            <a:r>
              <a:rPr lang="en-US" dirty="0" smtClean="0"/>
              <a:t> in Descending order:</a:t>
            </a:r>
          </a:p>
          <a:p>
            <a:pPr fontAlgn="base">
              <a:buNone/>
            </a:pPr>
            <a:endParaRPr lang="en-US" dirty="0" smtClean="0"/>
          </a:p>
          <a:p>
            <a:pPr fontAlgn="base"/>
            <a:r>
              <a:rPr lang="en-US" dirty="0" smtClean="0"/>
              <a:t>SELECT * FROM </a:t>
            </a:r>
            <a:r>
              <a:rPr lang="en-US" dirty="0" err="1" smtClean="0"/>
              <a:t>Employee_Info</a:t>
            </a:r>
            <a:r>
              <a:rPr lang="en-US" dirty="0" smtClean="0"/>
              <a:t> ORDER BY </a:t>
            </a:r>
            <a:r>
              <a:rPr lang="en-US" dirty="0" err="1" smtClean="0"/>
              <a:t>EmergencyContactName</a:t>
            </a:r>
            <a:r>
              <a:rPr lang="en-US" dirty="0" smtClean="0"/>
              <a:t> DESC;</a:t>
            </a:r>
          </a:p>
          <a:p>
            <a:pPr fontAlgn="base">
              <a:buNone/>
            </a:pPr>
            <a:endParaRPr lang="en-US" dirty="0" smtClean="0"/>
          </a:p>
          <a:p>
            <a:pPr fontAlgn="base">
              <a:buNone/>
            </a:pPr>
            <a:r>
              <a:rPr lang="en-US" dirty="0" smtClean="0"/>
              <a:t>Select all employees from the '</a:t>
            </a:r>
            <a:r>
              <a:rPr lang="en-US" dirty="0" err="1" smtClean="0"/>
              <a:t>Employee_Info</a:t>
            </a:r>
            <a:r>
              <a:rPr lang="en-US" dirty="0" smtClean="0"/>
              <a:t>' table sorted by </a:t>
            </a:r>
            <a:r>
              <a:rPr lang="en-US" dirty="0" err="1" smtClean="0"/>
              <a:t>EmergencyContactName</a:t>
            </a:r>
            <a:r>
              <a:rPr lang="en-US" dirty="0" smtClean="0"/>
              <a:t> and </a:t>
            </a:r>
            <a:r>
              <a:rPr lang="en-US" dirty="0" err="1" smtClean="0"/>
              <a:t>EmployeeName</a:t>
            </a:r>
            <a:r>
              <a:rPr lang="en-US" dirty="0" smtClean="0"/>
              <a:t>:</a:t>
            </a:r>
          </a:p>
          <a:p>
            <a:pPr fontAlgn="base">
              <a:buNone/>
            </a:pPr>
            <a:endParaRPr lang="en-US" dirty="0" smtClean="0"/>
          </a:p>
          <a:p>
            <a:pPr fontAlgn="base"/>
            <a:r>
              <a:rPr lang="en-US" dirty="0" smtClean="0"/>
              <a:t>SELECT * FROM </a:t>
            </a:r>
            <a:r>
              <a:rPr lang="en-US" dirty="0" err="1" smtClean="0"/>
              <a:t>Employee_Info</a:t>
            </a:r>
            <a:r>
              <a:rPr lang="en-US" dirty="0" smtClean="0"/>
              <a:t> ORDER BY </a:t>
            </a:r>
            <a:r>
              <a:rPr lang="en-US" dirty="0" err="1" smtClean="0"/>
              <a:t>EmergencyContactName</a:t>
            </a:r>
            <a:r>
              <a:rPr lang="en-US" dirty="0" smtClean="0"/>
              <a:t>, </a:t>
            </a:r>
            <a:r>
              <a:rPr lang="en-US" dirty="0" err="1" smtClean="0"/>
              <a:t>EmployeeName</a:t>
            </a:r>
            <a:r>
              <a:rPr lang="en-US" dirty="0" smtClean="0"/>
              <a:t>;</a:t>
            </a:r>
          </a:p>
          <a:p>
            <a:pPr fontAlgn="base"/>
            <a:r>
              <a:rPr lang="en-US" dirty="0" smtClean="0"/>
              <a:t>SELECT * FROM </a:t>
            </a:r>
            <a:r>
              <a:rPr lang="en-US" dirty="0" err="1" smtClean="0"/>
              <a:t>Employee_Info</a:t>
            </a:r>
            <a:r>
              <a:rPr lang="en-US" dirty="0" smtClean="0"/>
              <a:t> ORDER BY </a:t>
            </a:r>
            <a:r>
              <a:rPr lang="en-US" dirty="0" err="1" smtClean="0"/>
              <a:t>EmergencyContactName</a:t>
            </a:r>
            <a:r>
              <a:rPr lang="en-US" dirty="0" smtClean="0"/>
              <a:t> ASC, </a:t>
            </a:r>
            <a:r>
              <a:rPr lang="en-US" dirty="0" err="1" smtClean="0"/>
              <a:t>EmployeeName</a:t>
            </a:r>
            <a:r>
              <a:rPr lang="en-US" dirty="0" smtClean="0"/>
              <a:t> DESC;</a:t>
            </a:r>
          </a:p>
          <a:p>
            <a:endParaRPr lang="en-US" dirty="0"/>
          </a:p>
        </p:txBody>
      </p:sp>
      <p:sp>
        <p:nvSpPr>
          <p:cNvPr id="3" name="Rectangle 2"/>
          <p:cNvSpPr/>
          <p:nvPr/>
        </p:nvSpPr>
        <p:spPr>
          <a:xfrm>
            <a:off x="2438400" y="914400"/>
            <a:ext cx="4663713"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SELECT  ORDER BY Command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600200"/>
            <a:ext cx="8229600" cy="4525963"/>
          </a:xfrm>
          <a:solidFill>
            <a:schemeClr val="accent1">
              <a:lumMod val="20000"/>
              <a:lumOff val="80000"/>
            </a:schemeClr>
          </a:solidFill>
        </p:spPr>
        <p:txBody>
          <a:bodyPr>
            <a:normAutofit fontScale="77500" lnSpcReduction="20000"/>
          </a:bodyPr>
          <a:lstStyle/>
          <a:p>
            <a:pPr>
              <a:buNone/>
            </a:pPr>
            <a:r>
              <a:rPr lang="en-US" b="1" dirty="0" smtClean="0"/>
              <a:t>The ‘GROUP BY’ Statement</a:t>
            </a:r>
            <a:endParaRPr lang="en-US" dirty="0" smtClean="0"/>
          </a:p>
          <a:p>
            <a:pPr>
              <a:buNone/>
            </a:pPr>
            <a:r>
              <a:rPr lang="en-US" dirty="0" smtClean="0"/>
              <a:t>This ‘GROUP BY’ statement is used with the aggregate functions to group the result-set by one or more columns.</a:t>
            </a:r>
          </a:p>
          <a:p>
            <a:pPr>
              <a:buNone/>
            </a:pPr>
            <a:r>
              <a:rPr lang="en-US" b="1" dirty="0" smtClean="0"/>
              <a:t>Syntax</a:t>
            </a:r>
            <a:endParaRPr lang="en-US" dirty="0" smtClean="0"/>
          </a:p>
          <a:p>
            <a:r>
              <a:rPr lang="en-US" dirty="0" smtClean="0"/>
              <a:t>SELECT Column1, Column2,..., </a:t>
            </a:r>
            <a:r>
              <a:rPr lang="en-US" dirty="0" err="1" smtClean="0"/>
              <a:t>ColumnN</a:t>
            </a:r>
            <a:r>
              <a:rPr lang="en-US" dirty="0" smtClean="0"/>
              <a:t> FROM </a:t>
            </a:r>
            <a:r>
              <a:rPr lang="en-US" dirty="0" err="1" smtClean="0"/>
              <a:t>TableName</a:t>
            </a:r>
            <a:r>
              <a:rPr lang="en-US" dirty="0" smtClean="0"/>
              <a:t> WHERE Condition GROUP BY </a:t>
            </a:r>
            <a:r>
              <a:rPr lang="en-US" dirty="0" err="1" smtClean="0"/>
              <a:t>ColumnName</a:t>
            </a:r>
            <a:r>
              <a:rPr lang="en-US" dirty="0" smtClean="0"/>
              <a:t>(s) ORDER BY </a:t>
            </a:r>
            <a:r>
              <a:rPr lang="en-US" dirty="0" err="1" smtClean="0"/>
              <a:t>ColumnName</a:t>
            </a:r>
            <a:r>
              <a:rPr lang="en-US" dirty="0" smtClean="0"/>
              <a:t>(s);</a:t>
            </a:r>
            <a:r>
              <a:rPr lang="en-US" b="1" dirty="0" smtClean="0"/>
              <a:t>Example</a:t>
            </a:r>
            <a:endParaRPr lang="en-US" dirty="0" smtClean="0"/>
          </a:p>
          <a:p>
            <a:pPr fontAlgn="base"/>
            <a:endParaRPr lang="en-US" dirty="0" smtClean="0"/>
          </a:p>
          <a:p>
            <a:pPr fontAlgn="base">
              <a:buNone/>
            </a:pPr>
            <a:r>
              <a:rPr lang="en-US" dirty="0" smtClean="0"/>
              <a:t>To list the number of employees from each city.</a:t>
            </a:r>
          </a:p>
          <a:p>
            <a:pPr fontAlgn="base"/>
            <a:r>
              <a:rPr lang="en-US" dirty="0" smtClean="0"/>
              <a:t>SELECT COUNT(</a:t>
            </a:r>
            <a:r>
              <a:rPr lang="en-US" dirty="0" err="1" smtClean="0"/>
              <a:t>EmployeeID</a:t>
            </a:r>
            <a:r>
              <a:rPr lang="en-US" dirty="0" smtClean="0"/>
              <a:t>), City FROM </a:t>
            </a:r>
            <a:r>
              <a:rPr lang="en-US" dirty="0" err="1" smtClean="0"/>
              <a:t>Employee_Info</a:t>
            </a:r>
            <a:endParaRPr lang="en-US" dirty="0" smtClean="0"/>
          </a:p>
          <a:p>
            <a:pPr fontAlgn="base">
              <a:buNone/>
            </a:pPr>
            <a:r>
              <a:rPr lang="en-US" dirty="0" smtClean="0"/>
              <a:t>   GROUP BY City;</a:t>
            </a:r>
          </a:p>
          <a:p>
            <a:endParaRPr lang="en-US" dirty="0"/>
          </a:p>
        </p:txBody>
      </p:sp>
      <p:sp>
        <p:nvSpPr>
          <p:cNvPr id="3" name="Rectangle 2"/>
          <p:cNvSpPr/>
          <p:nvPr/>
        </p:nvSpPr>
        <p:spPr>
          <a:xfrm>
            <a:off x="2590800" y="990600"/>
            <a:ext cx="3511154"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GROUP BY Command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22437"/>
            <a:ext cx="8229600" cy="4525963"/>
          </a:xfrm>
          <a:solidFill>
            <a:schemeClr val="accent1">
              <a:lumMod val="20000"/>
              <a:lumOff val="80000"/>
            </a:schemeClr>
          </a:solidFill>
        </p:spPr>
        <p:txBody>
          <a:bodyPr>
            <a:normAutofit fontScale="92500" lnSpcReduction="20000"/>
          </a:bodyPr>
          <a:lstStyle/>
          <a:p>
            <a:r>
              <a:rPr lang="en-US" dirty="0" smtClean="0">
                <a:solidFill>
                  <a:srgbClr val="C00000"/>
                </a:solidFill>
              </a:rPr>
              <a:t>SQL</a:t>
            </a:r>
            <a:r>
              <a:rPr lang="en-US" dirty="0" smtClean="0"/>
              <a:t> stands for Structured Query Language </a:t>
            </a:r>
          </a:p>
          <a:p>
            <a:r>
              <a:rPr lang="en-US" dirty="0" smtClean="0">
                <a:solidFill>
                  <a:srgbClr val="C00000"/>
                </a:solidFill>
              </a:rPr>
              <a:t>SQL</a:t>
            </a:r>
            <a:r>
              <a:rPr lang="en-US" dirty="0" smtClean="0"/>
              <a:t> allows you to access a database </a:t>
            </a:r>
          </a:p>
          <a:p>
            <a:r>
              <a:rPr lang="en-US" dirty="0" smtClean="0">
                <a:solidFill>
                  <a:srgbClr val="C00000"/>
                </a:solidFill>
              </a:rPr>
              <a:t>SQL</a:t>
            </a:r>
            <a:r>
              <a:rPr lang="en-US" dirty="0" smtClean="0"/>
              <a:t> is an ANSI standard computer language </a:t>
            </a:r>
          </a:p>
          <a:p>
            <a:r>
              <a:rPr lang="en-US" dirty="0" smtClean="0">
                <a:solidFill>
                  <a:srgbClr val="C00000"/>
                </a:solidFill>
              </a:rPr>
              <a:t>SQL</a:t>
            </a:r>
            <a:r>
              <a:rPr lang="en-US" dirty="0" smtClean="0"/>
              <a:t> can execute queries against a database </a:t>
            </a:r>
          </a:p>
          <a:p>
            <a:r>
              <a:rPr lang="en-US" dirty="0" smtClean="0">
                <a:solidFill>
                  <a:srgbClr val="C00000"/>
                </a:solidFill>
              </a:rPr>
              <a:t>SQL</a:t>
            </a:r>
            <a:r>
              <a:rPr lang="en-US" dirty="0" smtClean="0"/>
              <a:t> can retrieve data from a database </a:t>
            </a:r>
          </a:p>
          <a:p>
            <a:r>
              <a:rPr lang="en-US" dirty="0" smtClean="0">
                <a:solidFill>
                  <a:srgbClr val="C00000"/>
                </a:solidFill>
              </a:rPr>
              <a:t>SQL</a:t>
            </a:r>
            <a:r>
              <a:rPr lang="en-US" dirty="0" smtClean="0"/>
              <a:t> can insert new records in a database </a:t>
            </a:r>
          </a:p>
          <a:p>
            <a:r>
              <a:rPr lang="en-US" dirty="0" smtClean="0">
                <a:solidFill>
                  <a:srgbClr val="C00000"/>
                </a:solidFill>
              </a:rPr>
              <a:t>SQL</a:t>
            </a:r>
            <a:r>
              <a:rPr lang="en-US" dirty="0" smtClean="0"/>
              <a:t> can delete records from a database </a:t>
            </a:r>
          </a:p>
          <a:p>
            <a:r>
              <a:rPr lang="en-US" dirty="0" smtClean="0">
                <a:solidFill>
                  <a:srgbClr val="C00000"/>
                </a:solidFill>
              </a:rPr>
              <a:t>SQL</a:t>
            </a:r>
            <a:r>
              <a:rPr lang="en-US" dirty="0" smtClean="0"/>
              <a:t> can update records in a database </a:t>
            </a:r>
          </a:p>
          <a:p>
            <a:r>
              <a:rPr lang="en-US" dirty="0" smtClean="0">
                <a:solidFill>
                  <a:srgbClr val="C00000"/>
                </a:solidFill>
              </a:rPr>
              <a:t>SQL</a:t>
            </a:r>
            <a:r>
              <a:rPr lang="en-US" dirty="0" smtClean="0"/>
              <a:t> is easy to learn</a:t>
            </a:r>
          </a:p>
          <a:p>
            <a:endParaRPr lang="en-US" dirty="0"/>
          </a:p>
        </p:txBody>
      </p:sp>
      <p:sp>
        <p:nvSpPr>
          <p:cNvPr id="3" name="Rectangle 2"/>
          <p:cNvSpPr/>
          <p:nvPr/>
        </p:nvSpPr>
        <p:spPr>
          <a:xfrm>
            <a:off x="2971800" y="990600"/>
            <a:ext cx="2351093"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WHAT IS SQL?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62500" lnSpcReduction="20000"/>
          </a:bodyPr>
          <a:lstStyle/>
          <a:p>
            <a:pPr>
              <a:buNone/>
            </a:pPr>
            <a:r>
              <a:rPr lang="en-US" b="1" dirty="0" smtClean="0"/>
              <a:t>The ‘HAVING’ Clause</a:t>
            </a:r>
            <a:endParaRPr lang="en-US" dirty="0" smtClean="0"/>
          </a:p>
          <a:p>
            <a:r>
              <a:rPr lang="en-US" dirty="0" smtClean="0"/>
              <a:t>The ‘HAVING’ clause is used in SQL because the </a:t>
            </a:r>
            <a:r>
              <a:rPr lang="en-US" b="1" dirty="0" smtClean="0"/>
              <a:t>WHERE keyword</a:t>
            </a:r>
            <a:r>
              <a:rPr lang="en-US" dirty="0" smtClean="0"/>
              <a:t> cannot be used everywhere.</a:t>
            </a:r>
          </a:p>
          <a:p>
            <a:pPr>
              <a:buNone/>
            </a:pPr>
            <a:r>
              <a:rPr lang="en-US" b="1" dirty="0" smtClean="0"/>
              <a:t>Syntax</a:t>
            </a:r>
            <a:endParaRPr lang="en-US" dirty="0" smtClean="0"/>
          </a:p>
          <a:p>
            <a:r>
              <a:rPr lang="en-US" dirty="0" smtClean="0"/>
              <a:t>SELECT </a:t>
            </a:r>
            <a:r>
              <a:rPr lang="en-US" dirty="0" err="1" smtClean="0"/>
              <a:t>ColumnName</a:t>
            </a:r>
            <a:r>
              <a:rPr lang="en-US" dirty="0" smtClean="0"/>
              <a:t>(s) FROM </a:t>
            </a:r>
            <a:r>
              <a:rPr lang="en-US" dirty="0" err="1" smtClean="0"/>
              <a:t>TableName</a:t>
            </a:r>
            <a:r>
              <a:rPr lang="en-US" dirty="0" smtClean="0"/>
              <a:t> WHERE Condition GROUP BY </a:t>
            </a:r>
            <a:r>
              <a:rPr lang="en-US" dirty="0" err="1" smtClean="0"/>
              <a:t>ColumnName</a:t>
            </a:r>
            <a:r>
              <a:rPr lang="en-US" dirty="0" smtClean="0"/>
              <a:t>(s) HAVING Condition ORDER BY </a:t>
            </a:r>
            <a:r>
              <a:rPr lang="en-US" dirty="0" err="1" smtClean="0"/>
              <a:t>ColumnName</a:t>
            </a:r>
            <a:r>
              <a:rPr lang="en-US" dirty="0" smtClean="0"/>
              <a:t>(s);</a:t>
            </a:r>
          </a:p>
          <a:p>
            <a:pPr>
              <a:buNone/>
            </a:pPr>
            <a:r>
              <a:rPr lang="en-US" b="1" dirty="0" smtClean="0"/>
              <a:t>Example</a:t>
            </a:r>
            <a:endParaRPr lang="en-US" dirty="0" smtClean="0"/>
          </a:p>
          <a:p>
            <a:pPr fontAlgn="base">
              <a:buNone/>
            </a:pPr>
            <a:endParaRPr lang="en-US" dirty="0" smtClean="0"/>
          </a:p>
          <a:p>
            <a:pPr fontAlgn="base">
              <a:buNone/>
            </a:pPr>
            <a:r>
              <a:rPr lang="en-US" dirty="0" smtClean="0"/>
              <a:t>To list the number of employees in each city. The employees should be sorted high to low and only those cities must be included who have more than 5 employees:</a:t>
            </a:r>
          </a:p>
          <a:p>
            <a:pPr fontAlgn="base"/>
            <a:endParaRPr lang="en-US" dirty="0" smtClean="0"/>
          </a:p>
          <a:p>
            <a:pPr fontAlgn="base"/>
            <a:r>
              <a:rPr lang="en-US" dirty="0" smtClean="0"/>
              <a:t>SELECT COUNT(</a:t>
            </a:r>
            <a:r>
              <a:rPr lang="en-US" dirty="0" err="1" smtClean="0"/>
              <a:t>EmployeeID</a:t>
            </a:r>
            <a:r>
              <a:rPr lang="en-US" dirty="0" smtClean="0"/>
              <a:t>), City FROM </a:t>
            </a:r>
            <a:r>
              <a:rPr lang="en-US" dirty="0" err="1" smtClean="0"/>
              <a:t>Employee_Info</a:t>
            </a:r>
            <a:r>
              <a:rPr lang="en-US" dirty="0" smtClean="0"/>
              <a:t> GROUP BY City</a:t>
            </a:r>
          </a:p>
          <a:p>
            <a:pPr fontAlgn="base">
              <a:buNone/>
            </a:pPr>
            <a:r>
              <a:rPr lang="en-US" dirty="0" smtClean="0"/>
              <a:t>    HAVING COUNT(</a:t>
            </a:r>
            <a:r>
              <a:rPr lang="en-US" dirty="0" err="1" smtClean="0"/>
              <a:t>EmployeeID</a:t>
            </a:r>
            <a:r>
              <a:rPr lang="en-US" dirty="0" smtClean="0"/>
              <a:t>) &gt; 2 ORDER BY COUNT(</a:t>
            </a:r>
            <a:r>
              <a:rPr lang="en-US" dirty="0" err="1" smtClean="0"/>
              <a:t>EmployeeID</a:t>
            </a:r>
            <a:r>
              <a:rPr lang="en-US" dirty="0" smtClean="0"/>
              <a:t>) DESC;</a:t>
            </a:r>
          </a:p>
          <a:p>
            <a:endParaRPr lang="en-US" dirty="0"/>
          </a:p>
        </p:txBody>
      </p:sp>
      <p:sp>
        <p:nvSpPr>
          <p:cNvPr id="3" name="Rectangle 2"/>
          <p:cNvSpPr/>
          <p:nvPr/>
        </p:nvSpPr>
        <p:spPr>
          <a:xfrm>
            <a:off x="2590800" y="990600"/>
            <a:ext cx="3159070"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HAVING Command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62500" lnSpcReduction="20000"/>
          </a:bodyPr>
          <a:lstStyle/>
          <a:p>
            <a:pPr>
              <a:buNone/>
            </a:pPr>
            <a:r>
              <a:rPr lang="en-US" b="1" dirty="0" smtClean="0"/>
              <a:t>The ‘SELECT INTO’ Statement</a:t>
            </a:r>
            <a:endParaRPr lang="en-US" dirty="0" smtClean="0"/>
          </a:p>
          <a:p>
            <a:r>
              <a:rPr lang="en-US" dirty="0" smtClean="0"/>
              <a:t>The ‘SELECT INTO’ statement is used to copy data from one table to another.</a:t>
            </a:r>
          </a:p>
          <a:p>
            <a:pPr>
              <a:buNone/>
            </a:pPr>
            <a:r>
              <a:rPr lang="en-US" b="1" dirty="0" smtClean="0"/>
              <a:t>Syntax</a:t>
            </a:r>
            <a:endParaRPr lang="en-US" dirty="0" smtClean="0"/>
          </a:p>
          <a:p>
            <a:r>
              <a:rPr lang="en-US" dirty="0" smtClean="0"/>
              <a:t>SELECT * INTO </a:t>
            </a:r>
            <a:r>
              <a:rPr lang="en-US" dirty="0" err="1" smtClean="0"/>
              <a:t>NewTable</a:t>
            </a:r>
            <a:r>
              <a:rPr lang="en-US" dirty="0" smtClean="0"/>
              <a:t> [IN </a:t>
            </a:r>
            <a:r>
              <a:rPr lang="en-US" dirty="0" err="1" smtClean="0"/>
              <a:t>ExternalDB</a:t>
            </a:r>
            <a:r>
              <a:rPr lang="en-US" dirty="0" smtClean="0"/>
              <a:t>] FROM </a:t>
            </a:r>
            <a:r>
              <a:rPr lang="en-US" dirty="0" err="1" smtClean="0"/>
              <a:t>OldTable</a:t>
            </a:r>
            <a:r>
              <a:rPr lang="en-US" dirty="0" smtClean="0"/>
              <a:t> WHERE Condition;</a:t>
            </a:r>
          </a:p>
          <a:p>
            <a:pPr>
              <a:buNone/>
            </a:pPr>
            <a:r>
              <a:rPr lang="en-US" b="1" dirty="0" smtClean="0"/>
              <a:t>Example</a:t>
            </a:r>
            <a:endParaRPr lang="en-US" dirty="0" smtClean="0"/>
          </a:p>
          <a:p>
            <a:pPr fontAlgn="base"/>
            <a:endParaRPr lang="en-US" dirty="0" smtClean="0"/>
          </a:p>
          <a:p>
            <a:pPr fontAlgn="base"/>
            <a:r>
              <a:rPr lang="en-US" dirty="0" smtClean="0"/>
              <a:t>SELECT * INTO </a:t>
            </a:r>
            <a:r>
              <a:rPr lang="en-US" dirty="0" err="1" smtClean="0"/>
              <a:t>EmployeeBackup</a:t>
            </a:r>
            <a:r>
              <a:rPr lang="en-US" dirty="0" smtClean="0"/>
              <a:t> FROM Employee;</a:t>
            </a:r>
          </a:p>
          <a:p>
            <a:pPr fontAlgn="base"/>
            <a:endParaRPr lang="en-US" dirty="0" smtClean="0"/>
          </a:p>
          <a:p>
            <a:pPr fontAlgn="base">
              <a:buNone/>
            </a:pPr>
            <a:r>
              <a:rPr lang="en-US" dirty="0" smtClean="0"/>
              <a:t>To select only few columns from Employee</a:t>
            </a:r>
          </a:p>
          <a:p>
            <a:pPr fontAlgn="base"/>
            <a:r>
              <a:rPr lang="en-US" dirty="0" smtClean="0"/>
              <a:t>SELECT </a:t>
            </a:r>
            <a:r>
              <a:rPr lang="en-US" dirty="0" err="1" smtClean="0"/>
              <a:t>EmployeeName</a:t>
            </a:r>
            <a:r>
              <a:rPr lang="en-US" dirty="0" smtClean="0"/>
              <a:t>, </a:t>
            </a:r>
            <a:r>
              <a:rPr lang="en-US" dirty="0" err="1" smtClean="0"/>
              <a:t>PhoneNumber</a:t>
            </a:r>
            <a:r>
              <a:rPr lang="en-US" dirty="0" smtClean="0"/>
              <a:t> INTO </a:t>
            </a:r>
            <a:r>
              <a:rPr lang="en-US" dirty="0" err="1" smtClean="0"/>
              <a:t>EmployeeContactDetails</a:t>
            </a:r>
            <a:endParaRPr lang="en-US" dirty="0" smtClean="0"/>
          </a:p>
          <a:p>
            <a:pPr fontAlgn="base">
              <a:buNone/>
            </a:pPr>
            <a:r>
              <a:rPr lang="en-US" dirty="0" smtClean="0"/>
              <a:t>      FROM Employee;</a:t>
            </a:r>
          </a:p>
          <a:p>
            <a:pPr fontAlgn="base">
              <a:buNone/>
            </a:pPr>
            <a:r>
              <a:rPr lang="en-US" dirty="0" smtClean="0"/>
              <a:t> </a:t>
            </a:r>
          </a:p>
          <a:p>
            <a:pPr fontAlgn="base"/>
            <a:r>
              <a:rPr lang="en-US" dirty="0" smtClean="0"/>
              <a:t>SELECT * INTO </a:t>
            </a:r>
            <a:r>
              <a:rPr lang="en-US" dirty="0" err="1" smtClean="0"/>
              <a:t>BlrEmployee</a:t>
            </a:r>
            <a:r>
              <a:rPr lang="en-US" dirty="0" smtClean="0"/>
              <a:t> FROM Employee WHERE City = 'Bangalore';</a:t>
            </a:r>
          </a:p>
          <a:p>
            <a:endParaRPr lang="en-US" dirty="0"/>
          </a:p>
        </p:txBody>
      </p:sp>
      <p:sp>
        <p:nvSpPr>
          <p:cNvPr id="3" name="Rectangle 2"/>
          <p:cNvSpPr/>
          <p:nvPr/>
        </p:nvSpPr>
        <p:spPr>
          <a:xfrm>
            <a:off x="2590800" y="990600"/>
            <a:ext cx="3821559"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SELECT INTO Command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1066800"/>
            <a:ext cx="3139449"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OPERATORS in SQL  </a:t>
            </a:r>
          </a:p>
        </p:txBody>
      </p:sp>
      <p:pic>
        <p:nvPicPr>
          <p:cNvPr id="1026" name="Picture 2" descr="Operators in SQL - SQL Commands - Edureka"/>
          <p:cNvPicPr>
            <a:picLocks noChangeAspect="1" noChangeArrowheads="1"/>
          </p:cNvPicPr>
          <p:nvPr/>
        </p:nvPicPr>
        <p:blipFill>
          <a:blip r:embed="rId2"/>
          <a:srcRect b="5512"/>
          <a:stretch>
            <a:fillRect/>
          </a:stretch>
        </p:blipFill>
        <p:spPr bwMode="auto">
          <a:xfrm>
            <a:off x="1524000" y="1752600"/>
            <a:ext cx="6400800" cy="4065373"/>
          </a:xfrm>
          <a:prstGeom prst="rect">
            <a:avLst/>
          </a:prstGeom>
          <a:noFill/>
          <a:effectLst>
            <a:outerShdw blurRad="50800" dist="38100" algn="l" rotWithShape="0">
              <a:prstClr val="black">
                <a:alpha val="40000"/>
              </a:prst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371600" y="1295400"/>
          <a:ext cx="6477000" cy="2286000"/>
        </p:xfrm>
        <a:graphic>
          <a:graphicData uri="http://schemas.openxmlformats.org/drawingml/2006/table">
            <a:tbl>
              <a:tblPr/>
              <a:tblGrid>
                <a:gridCol w="1981200"/>
                <a:gridCol w="4495800"/>
              </a:tblGrid>
              <a:tr h="381000">
                <a:tc>
                  <a:txBody>
                    <a:bodyPr/>
                    <a:lstStyle/>
                    <a:p>
                      <a:pPr algn="ctr"/>
                      <a:r>
                        <a:rPr lang="en-US" sz="1800" b="1" dirty="0"/>
                        <a:t>Operator</a:t>
                      </a:r>
                      <a:endParaRPr lang="en-US" sz="1800" dirty="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a:t>Description</a:t>
                      </a:r>
                      <a:endParaRPr lang="en-US" sz="180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r>
              <a:tr h="381000">
                <a:tc>
                  <a:txBody>
                    <a:bodyPr/>
                    <a:lstStyle/>
                    <a:p>
                      <a:pPr algn="ctr"/>
                      <a:r>
                        <a:rPr lang="en-US" sz="1800" dirty="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Modulous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000">
                <a:tc>
                  <a:txBody>
                    <a:bodyPr/>
                    <a:lstStyle/>
                    <a:p>
                      <a:pPr algn="ctr"/>
                      <a:r>
                        <a:rPr lang="en-US" sz="1800" dirty="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Division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000">
                <a:tc>
                  <a:txBody>
                    <a:bodyPr/>
                    <a:lstStyle/>
                    <a:p>
                      <a:pPr algn="ctr"/>
                      <a:r>
                        <a:rPr lang="en-US" sz="180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Multiplication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000">
                <a:tc>
                  <a:txBody>
                    <a:bodyPr/>
                    <a:lstStyle/>
                    <a:p>
                      <a:pPr algn="ctr"/>
                      <a:r>
                        <a:rPr lang="en-US" sz="180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Subtraction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1000">
                <a:tc>
                  <a:txBody>
                    <a:bodyPr/>
                    <a:lstStyle/>
                    <a:p>
                      <a:pPr algn="ctr"/>
                      <a:r>
                        <a:rPr lang="en-US" sz="1800" dirty="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Addition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 name="Table 3"/>
          <p:cNvGraphicFramePr>
            <a:graphicFrameLocks noGrp="1"/>
          </p:cNvGraphicFramePr>
          <p:nvPr/>
        </p:nvGraphicFramePr>
        <p:xfrm>
          <a:off x="1600200" y="4191000"/>
          <a:ext cx="6096000" cy="1411728"/>
        </p:xfrm>
        <a:graphic>
          <a:graphicData uri="http://schemas.openxmlformats.org/drawingml/2006/table">
            <a:tbl>
              <a:tblPr/>
              <a:tblGrid>
                <a:gridCol w="2057400"/>
                <a:gridCol w="4038600"/>
              </a:tblGrid>
              <a:tr h="314445">
                <a:tc>
                  <a:txBody>
                    <a:bodyPr/>
                    <a:lstStyle/>
                    <a:p>
                      <a:pPr algn="ctr"/>
                      <a:r>
                        <a:rPr lang="en-US" sz="1800" b="1" dirty="0"/>
                        <a:t>Operator</a:t>
                      </a:r>
                      <a:endParaRPr lang="en-US" sz="1800" dirty="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a:t>Description</a:t>
                      </a:r>
                      <a:endParaRPr lang="en-US" sz="180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r>
              <a:tr h="314445">
                <a:tc>
                  <a:txBody>
                    <a:bodyPr/>
                    <a:lstStyle/>
                    <a:p>
                      <a:pPr algn="ctr"/>
                      <a:r>
                        <a:rPr lang="en-US" sz="1800" dirty="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Bitwise Exclusive OR (XOR)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1800" dirty="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Bitwise OR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1800" dirty="0"/>
                        <a:t>&amp;</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Bitwise AND [A &amp;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60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4A4A4A"/>
                </a:solidFill>
                <a:effectLst/>
                <a:latin typeface="Open Sans"/>
                <a:cs typeface="Arial" pitchFamily="34" charset="0"/>
              </a:rPr>
              <a:t>Arithmetic Operators</a:t>
            </a:r>
            <a:endParaRPr kumimoji="0" lang="en-US" sz="1200" b="0" i="0" u="none" strike="noStrike" cap="none" normalizeH="0" baseline="0" smtClean="0">
              <a:ln>
                <a:noFill/>
              </a:ln>
              <a:solidFill>
                <a:srgbClr val="4A4A4A"/>
              </a:solidFill>
              <a:effectLst/>
              <a:latin typeface="Open Sans"/>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4A4A4A"/>
                </a:solidFill>
                <a:effectLst/>
                <a:latin typeface="Open Sans"/>
                <a:cs typeface="Arial" pitchFamily="34" charset="0"/>
              </a:rPr>
              <a:t>Bitwise Operators</a:t>
            </a:r>
            <a:endParaRPr kumimoji="0" lang="en-US" sz="1200" b="0" i="0" u="none" strike="noStrike" cap="none" normalizeH="0" baseline="0" smtClean="0">
              <a:ln>
                <a:noFill/>
              </a:ln>
              <a:solidFill>
                <a:srgbClr val="4A4A4A"/>
              </a:solidFill>
              <a:effectLst/>
              <a:latin typeface="Open Sans"/>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1295400" y="914400"/>
            <a:ext cx="2206630" cy="369332"/>
          </a:xfrm>
          <a:prstGeom prst="rect">
            <a:avLst/>
          </a:prstGeom>
        </p:spPr>
        <p:txBody>
          <a:bodyPr wrap="none">
            <a:spAutoFit/>
          </a:bodyPr>
          <a:lstStyle/>
          <a:p>
            <a:r>
              <a:rPr lang="en-US" b="1" dirty="0" smtClean="0"/>
              <a:t>Arithmetic Operators</a:t>
            </a:r>
            <a:endParaRPr lang="en-US" dirty="0"/>
          </a:p>
        </p:txBody>
      </p:sp>
      <p:sp>
        <p:nvSpPr>
          <p:cNvPr id="7" name="Rectangle 6"/>
          <p:cNvSpPr/>
          <p:nvPr/>
        </p:nvSpPr>
        <p:spPr>
          <a:xfrm>
            <a:off x="1371600" y="3733800"/>
            <a:ext cx="1892441" cy="369332"/>
          </a:xfrm>
          <a:prstGeom prst="rect">
            <a:avLst/>
          </a:prstGeom>
        </p:spPr>
        <p:txBody>
          <a:bodyPr wrap="none">
            <a:spAutoFit/>
          </a:bodyPr>
          <a:lstStyle/>
          <a:p>
            <a:r>
              <a:rPr lang="en-US" b="1" dirty="0" smtClean="0"/>
              <a:t>Bitwise Operators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676400" y="1905000"/>
          <a:ext cx="6096000" cy="3505200"/>
        </p:xfrm>
        <a:graphic>
          <a:graphicData uri="http://schemas.openxmlformats.org/drawingml/2006/table">
            <a:tbl>
              <a:tblPr/>
              <a:tblGrid>
                <a:gridCol w="2057400"/>
                <a:gridCol w="4038600"/>
              </a:tblGrid>
              <a:tr h="264146">
                <a:tc>
                  <a:txBody>
                    <a:bodyPr/>
                    <a:lstStyle/>
                    <a:p>
                      <a:pPr algn="ctr"/>
                      <a:r>
                        <a:rPr lang="en-US" sz="2000" b="1" dirty="0"/>
                        <a:t>Operator</a:t>
                      </a:r>
                      <a:endParaRPr lang="en-US" sz="2000" dirty="0"/>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2000" b="1" dirty="0"/>
                        <a:t>Description</a:t>
                      </a:r>
                      <a:endParaRPr lang="en-US" sz="2000" dirty="0"/>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r>
              <a:tr h="264146">
                <a:tc>
                  <a:txBody>
                    <a:bodyPr/>
                    <a:lstStyle/>
                    <a:p>
                      <a:pPr algn="ctr"/>
                      <a:r>
                        <a:rPr lang="en-US" sz="2000" dirty="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Bitwise OR equals [A |*=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146">
                <a:tc>
                  <a:txBody>
                    <a:bodyPr/>
                    <a:lstStyle/>
                    <a:p>
                      <a:pPr algn="ctr"/>
                      <a:r>
                        <a:rPr lang="en-US" sz="200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t>Bitwise Exclusive equals [A ^-=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146">
                <a:tc>
                  <a:txBody>
                    <a:bodyPr/>
                    <a:lstStyle/>
                    <a:p>
                      <a:pPr algn="ctr"/>
                      <a:r>
                        <a:rPr lang="en-US" sz="2000"/>
                        <a:t>&amp;=</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t>Bitwise AND equals [A &amp;=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146">
                <a:tc>
                  <a:txBody>
                    <a:bodyPr/>
                    <a:lstStyle/>
                    <a:p>
                      <a:pPr algn="ctr"/>
                      <a:r>
                        <a:rPr lang="en-US" sz="200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t>Modulo equals [A %=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146">
                <a:tc>
                  <a:txBody>
                    <a:bodyPr/>
                    <a:lstStyle/>
                    <a:p>
                      <a:pPr algn="ctr"/>
                      <a:r>
                        <a:rPr lang="en-US" sz="200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t>Divide equals [A /=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4146">
                <a:tc>
                  <a:txBody>
                    <a:bodyPr/>
                    <a:lstStyle/>
                    <a:p>
                      <a:pPr algn="ctr"/>
                      <a:r>
                        <a:rPr lang="en-US" sz="2000" dirty="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Multiply equals [A*=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376">
                <a:tc>
                  <a:txBody>
                    <a:bodyPr/>
                    <a:lstStyle/>
                    <a:p>
                      <a:pPr algn="ctr"/>
                      <a:r>
                        <a:rPr lang="en-US" sz="2000" dirty="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Subtract equals [A-=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6972">
                <a:tc>
                  <a:txBody>
                    <a:bodyPr/>
                    <a:lstStyle/>
                    <a:p>
                      <a:pPr algn="ctr"/>
                      <a:r>
                        <a:rPr lang="en-US" sz="2000"/>
                        <a:t>+=</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Add equals [A+= B]</a:t>
                      </a:r>
                    </a:p>
                  </a:txBody>
                  <a:tcPr marL="34394" marR="66037" marT="33018" marB="330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710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4A4A4A"/>
                </a:solidFill>
                <a:effectLst/>
                <a:latin typeface="Open Sans"/>
                <a:cs typeface="Arial" pitchFamily="34" charset="0"/>
              </a:rPr>
              <a:t>Comparison Operators</a:t>
            </a:r>
            <a:endParaRPr kumimoji="0" lang="en-US" sz="1200" b="0" i="0" u="none" strike="noStrike" cap="none" normalizeH="0" baseline="0" smtClean="0">
              <a:ln>
                <a:noFill/>
              </a:ln>
              <a:solidFill>
                <a:srgbClr val="4A4A4A"/>
              </a:solidFill>
              <a:effectLst/>
              <a:latin typeface="Open Sans"/>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4A4A4A"/>
                </a:solidFill>
                <a:effectLst/>
                <a:latin typeface="Open Sans"/>
                <a:cs typeface="Arial" pitchFamily="34" charset="0"/>
              </a:rPr>
              <a:t>Compound Operators</a:t>
            </a:r>
            <a:endParaRPr kumimoji="0" lang="en-US" sz="1200" b="0" i="0" u="none" strike="noStrike" cap="none" normalizeH="0" baseline="0" smtClean="0">
              <a:ln>
                <a:noFill/>
              </a:ln>
              <a:solidFill>
                <a:srgbClr val="4A4A4A"/>
              </a:solidFill>
              <a:effectLst/>
              <a:latin typeface="Open Sans"/>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1066800" y="1524000"/>
            <a:ext cx="2241896" cy="369332"/>
          </a:xfrm>
          <a:prstGeom prst="rect">
            <a:avLst/>
          </a:prstGeom>
        </p:spPr>
        <p:txBody>
          <a:bodyPr wrap="none">
            <a:spAutoFit/>
          </a:bodyPr>
          <a:lstStyle/>
          <a:p>
            <a:r>
              <a:rPr lang="en-US" b="1" dirty="0" smtClean="0"/>
              <a:t>Compound Operators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990600" y="1905000"/>
          <a:ext cx="7391400" cy="3537324"/>
        </p:xfrm>
        <a:graphic>
          <a:graphicData uri="http://schemas.openxmlformats.org/drawingml/2006/table">
            <a:tbl>
              <a:tblPr/>
              <a:tblGrid>
                <a:gridCol w="2217420"/>
                <a:gridCol w="5173980"/>
              </a:tblGrid>
              <a:tr h="314445">
                <a:tc>
                  <a:txBody>
                    <a:bodyPr/>
                    <a:lstStyle/>
                    <a:p>
                      <a:pPr algn="ctr"/>
                      <a:r>
                        <a:rPr lang="en-US" sz="2800" b="1" dirty="0"/>
                        <a:t>Operator</a:t>
                      </a:r>
                      <a:endParaRPr lang="en-US" sz="2800" dirty="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2800" b="1"/>
                        <a:t>Description</a:t>
                      </a:r>
                      <a:endParaRPr lang="en-US" sz="280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r>
              <a:tr h="314445">
                <a:tc>
                  <a:txBody>
                    <a:bodyPr/>
                    <a:lstStyle/>
                    <a:p>
                      <a:pPr algn="ctr"/>
                      <a:r>
                        <a:rPr lang="en-US" sz="2800"/>
                        <a:t>&lt; &gt;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Not Equal to [A &lt; &gt;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2800" dirty="0"/>
                        <a:t>&lt;=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Less than or equal to [A &lt;=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2800"/>
                        <a:t>&gt;=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Greater than or equal to [A &gt;=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2800"/>
                        <a:t>&lt;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Less than [A &lt;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2800"/>
                        <a:t>&gt;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t>Greater than [A &gt;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280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Equal to [A = B]</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Rectangle 3"/>
          <p:cNvSpPr/>
          <p:nvPr/>
        </p:nvSpPr>
        <p:spPr>
          <a:xfrm>
            <a:off x="990600" y="1066800"/>
            <a:ext cx="3066480" cy="461665"/>
          </a:xfrm>
          <a:prstGeom prst="rect">
            <a:avLst/>
          </a:prstGeom>
        </p:spPr>
        <p:txBody>
          <a:bodyPr wrap="none">
            <a:spAutoFit/>
          </a:bodyPr>
          <a:lstStyle/>
          <a:p>
            <a:r>
              <a:rPr lang="en-US" sz="2400" b="1" dirty="0" smtClean="0"/>
              <a:t>Comparison Operators</a:t>
            </a:r>
            <a:endParaRPr lang="en-US"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92500" lnSpcReduction="20000"/>
          </a:bodyPr>
          <a:lstStyle/>
          <a:p>
            <a:r>
              <a:rPr lang="en-US" dirty="0" smtClean="0"/>
              <a:t>The Logical operators present in SQL are as follows:</a:t>
            </a:r>
          </a:p>
          <a:p>
            <a:pPr lvl="1">
              <a:buFont typeface="Wingdings" pitchFamily="2" charset="2"/>
              <a:buChar char="§"/>
            </a:pPr>
            <a:r>
              <a:rPr lang="en-US" dirty="0" smtClean="0">
                <a:hlinkClick r:id="rId2"/>
              </a:rPr>
              <a:t>AND</a:t>
            </a:r>
            <a:endParaRPr lang="en-US" dirty="0" smtClean="0"/>
          </a:p>
          <a:p>
            <a:pPr lvl="1">
              <a:buFont typeface="Wingdings" pitchFamily="2" charset="2"/>
              <a:buChar char="§"/>
            </a:pPr>
            <a:r>
              <a:rPr lang="en-US" dirty="0" smtClean="0">
                <a:hlinkClick r:id="rId2"/>
              </a:rPr>
              <a:t>OR</a:t>
            </a:r>
            <a:endParaRPr lang="en-US" dirty="0" smtClean="0"/>
          </a:p>
          <a:p>
            <a:pPr lvl="1">
              <a:buFont typeface="Wingdings" pitchFamily="2" charset="2"/>
              <a:buChar char="§"/>
            </a:pPr>
            <a:r>
              <a:rPr lang="en-US" dirty="0" smtClean="0">
                <a:hlinkClick r:id="rId2"/>
              </a:rPr>
              <a:t>NOT</a:t>
            </a:r>
            <a:endParaRPr lang="en-US" dirty="0" smtClean="0"/>
          </a:p>
          <a:p>
            <a:pPr lvl="1">
              <a:buFont typeface="Wingdings" pitchFamily="2" charset="2"/>
              <a:buChar char="§"/>
            </a:pPr>
            <a:r>
              <a:rPr lang="en-US" dirty="0" smtClean="0">
                <a:hlinkClick r:id="rId2"/>
              </a:rPr>
              <a:t>BETWEEN</a:t>
            </a:r>
            <a:endParaRPr lang="en-US" dirty="0" smtClean="0"/>
          </a:p>
          <a:p>
            <a:pPr lvl="1">
              <a:buFont typeface="Wingdings" pitchFamily="2" charset="2"/>
              <a:buChar char="§"/>
            </a:pPr>
            <a:r>
              <a:rPr lang="en-US" dirty="0" smtClean="0">
                <a:hlinkClick r:id="rId2"/>
              </a:rPr>
              <a:t>LIKE</a:t>
            </a:r>
            <a:endParaRPr lang="en-US" dirty="0" smtClean="0"/>
          </a:p>
          <a:p>
            <a:pPr lvl="1">
              <a:buFont typeface="Wingdings" pitchFamily="2" charset="2"/>
              <a:buChar char="§"/>
            </a:pPr>
            <a:r>
              <a:rPr lang="en-US" dirty="0" smtClean="0">
                <a:hlinkClick r:id="rId2"/>
              </a:rPr>
              <a:t>IN</a:t>
            </a:r>
            <a:endParaRPr lang="en-US" dirty="0" smtClean="0"/>
          </a:p>
          <a:p>
            <a:pPr lvl="1">
              <a:buFont typeface="Wingdings" pitchFamily="2" charset="2"/>
              <a:buChar char="§"/>
            </a:pPr>
            <a:r>
              <a:rPr lang="en-US" dirty="0" smtClean="0">
                <a:hlinkClick r:id="rId2"/>
              </a:rPr>
              <a:t>EXISTS</a:t>
            </a:r>
            <a:endParaRPr lang="en-US" dirty="0" smtClean="0"/>
          </a:p>
          <a:p>
            <a:pPr lvl="1">
              <a:buFont typeface="Wingdings" pitchFamily="2" charset="2"/>
              <a:buChar char="§"/>
            </a:pPr>
            <a:r>
              <a:rPr lang="en-US" dirty="0" smtClean="0">
                <a:hlinkClick r:id="rId2"/>
              </a:rPr>
              <a:t>ALL</a:t>
            </a:r>
            <a:endParaRPr lang="en-US" dirty="0" smtClean="0"/>
          </a:p>
          <a:p>
            <a:pPr lvl="1">
              <a:buFont typeface="Wingdings" pitchFamily="2" charset="2"/>
              <a:buChar char="§"/>
            </a:pPr>
            <a:r>
              <a:rPr lang="en-US" dirty="0" smtClean="0">
                <a:hlinkClick r:id="rId2"/>
              </a:rPr>
              <a:t>ANY</a:t>
            </a:r>
            <a:endParaRPr lang="en-US" dirty="0" smtClean="0"/>
          </a:p>
          <a:p>
            <a:endParaRPr lang="en-US" dirty="0"/>
          </a:p>
        </p:txBody>
      </p:sp>
      <p:sp>
        <p:nvSpPr>
          <p:cNvPr id="3" name="Rectangle 2"/>
          <p:cNvSpPr/>
          <p:nvPr/>
        </p:nvSpPr>
        <p:spPr>
          <a:xfrm>
            <a:off x="3124200" y="990600"/>
            <a:ext cx="2774734" cy="523220"/>
          </a:xfrm>
          <a:prstGeom prst="rect">
            <a:avLst/>
          </a:prstGeom>
        </p:spPr>
        <p:txBody>
          <a:bodyPr wrap="none">
            <a:spAutoFit/>
          </a:bodyPr>
          <a:lstStyle/>
          <a:p>
            <a:r>
              <a:rPr lang="en-US" sz="2800" b="1" dirty="0" smtClean="0">
                <a:solidFill>
                  <a:srgbClr val="C00000"/>
                </a:solidFill>
              </a:rPr>
              <a:t>Logical Operators</a:t>
            </a:r>
            <a:endParaRPr lang="en-US" sz="2800" dirty="0" smtClean="0">
              <a:solidFill>
                <a:srgbClr val="C000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382000" cy="5029200"/>
          </a:xfrm>
          <a:solidFill>
            <a:schemeClr val="accent1">
              <a:lumMod val="20000"/>
              <a:lumOff val="80000"/>
            </a:schemeClr>
          </a:solidFill>
        </p:spPr>
        <p:txBody>
          <a:bodyPr>
            <a:noAutofit/>
          </a:bodyPr>
          <a:lstStyle/>
          <a:p>
            <a:pPr>
              <a:buNone/>
            </a:pPr>
            <a:r>
              <a:rPr lang="en-US" sz="2400" b="1" dirty="0" smtClean="0">
                <a:solidFill>
                  <a:schemeClr val="tx2"/>
                </a:solidFill>
              </a:rPr>
              <a:t>AND Operator</a:t>
            </a:r>
            <a:endParaRPr lang="en-US" sz="2400" dirty="0" smtClean="0">
              <a:solidFill>
                <a:schemeClr val="tx2"/>
              </a:solidFill>
            </a:endParaRPr>
          </a:p>
          <a:p>
            <a:pPr>
              <a:buNone/>
            </a:pPr>
            <a:r>
              <a:rPr lang="en-US" sz="2400" b="1" dirty="0" smtClean="0"/>
              <a:t>Example</a:t>
            </a:r>
            <a:endParaRPr lang="en-US" sz="2400" dirty="0" smtClean="0"/>
          </a:p>
          <a:p>
            <a:pPr fontAlgn="base"/>
            <a:r>
              <a:rPr lang="en-US" sz="2400" dirty="0" smtClean="0"/>
              <a:t>SELECT * FROM </a:t>
            </a:r>
            <a:r>
              <a:rPr lang="en-US" sz="2400" dirty="0" err="1" smtClean="0"/>
              <a:t>Employee_Info</a:t>
            </a:r>
            <a:r>
              <a:rPr lang="en-US" sz="2400" dirty="0" smtClean="0"/>
              <a:t> WHERE City='Mumbai' AND City='Hyderabad';</a:t>
            </a:r>
          </a:p>
          <a:p>
            <a:pPr>
              <a:buNone/>
            </a:pPr>
            <a:r>
              <a:rPr lang="en-US" sz="2400" b="1" dirty="0" smtClean="0">
                <a:solidFill>
                  <a:schemeClr val="tx2"/>
                </a:solidFill>
              </a:rPr>
              <a:t>OR Operator</a:t>
            </a:r>
            <a:endParaRPr lang="en-US" sz="2400" dirty="0" smtClean="0">
              <a:solidFill>
                <a:schemeClr val="tx2"/>
              </a:solidFill>
            </a:endParaRPr>
          </a:p>
          <a:p>
            <a:pPr>
              <a:buNone/>
            </a:pPr>
            <a:r>
              <a:rPr lang="en-US" sz="2400" b="1" dirty="0" smtClean="0"/>
              <a:t>Example</a:t>
            </a:r>
            <a:endParaRPr lang="en-US" sz="2400" dirty="0" smtClean="0"/>
          </a:p>
          <a:p>
            <a:pPr fontAlgn="base"/>
            <a:r>
              <a:rPr lang="en-US" sz="2400" dirty="0" smtClean="0"/>
              <a:t>SELECT * FROM </a:t>
            </a:r>
            <a:r>
              <a:rPr lang="en-US" sz="2400" dirty="0" err="1" smtClean="0"/>
              <a:t>Employee_Info</a:t>
            </a:r>
            <a:r>
              <a:rPr lang="en-US" sz="2400" dirty="0" smtClean="0"/>
              <a:t> WHERE City='Mumbai' OR City='Hyderabad';</a:t>
            </a:r>
          </a:p>
          <a:p>
            <a:pPr>
              <a:buNone/>
            </a:pPr>
            <a:r>
              <a:rPr lang="en-US" sz="2400" b="1" dirty="0" smtClean="0">
                <a:solidFill>
                  <a:schemeClr val="tx2"/>
                </a:solidFill>
              </a:rPr>
              <a:t>NOT Operator</a:t>
            </a:r>
            <a:endParaRPr lang="en-US" sz="2400" dirty="0" smtClean="0">
              <a:solidFill>
                <a:schemeClr val="tx2"/>
              </a:solidFill>
            </a:endParaRPr>
          </a:p>
          <a:p>
            <a:pPr>
              <a:buNone/>
            </a:pPr>
            <a:r>
              <a:rPr lang="en-US" sz="2400" b="1" dirty="0" smtClean="0"/>
              <a:t>Example</a:t>
            </a:r>
            <a:endParaRPr lang="en-US" sz="2400" dirty="0" smtClean="0"/>
          </a:p>
          <a:p>
            <a:pPr fontAlgn="base"/>
            <a:r>
              <a:rPr lang="en-US" sz="2400" dirty="0" smtClean="0"/>
              <a:t>SELECT * FROM </a:t>
            </a:r>
            <a:r>
              <a:rPr lang="en-US" sz="2400" dirty="0" err="1" smtClean="0"/>
              <a:t>Employee_Info</a:t>
            </a:r>
            <a:r>
              <a:rPr lang="en-US" sz="2400" dirty="0" smtClean="0"/>
              <a:t> WHERE NOT City='Mumbai';</a:t>
            </a:r>
          </a:p>
        </p:txBody>
      </p:sp>
      <p:sp>
        <p:nvSpPr>
          <p:cNvPr id="3" name="Rectangle 2"/>
          <p:cNvSpPr/>
          <p:nvPr/>
        </p:nvSpPr>
        <p:spPr>
          <a:xfrm>
            <a:off x="3276600" y="914400"/>
            <a:ext cx="2402645" cy="461665"/>
          </a:xfrm>
          <a:prstGeom prst="rect">
            <a:avLst/>
          </a:prstGeom>
        </p:spPr>
        <p:txBody>
          <a:bodyPr wrap="none">
            <a:spAutoFit/>
          </a:bodyPr>
          <a:lstStyle/>
          <a:p>
            <a:r>
              <a:rPr lang="en-US" sz="2400" b="1" dirty="0" smtClean="0">
                <a:solidFill>
                  <a:srgbClr val="C00000"/>
                </a:solidFill>
              </a:rPr>
              <a:t>Logical Operators</a:t>
            </a:r>
            <a:endParaRPr lang="en-US" sz="2400" dirty="0" smtClean="0">
              <a:solidFill>
                <a:srgbClr val="C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22013" cy="4450449"/>
          </a:xfrm>
          <a:prstGeom prst="rect">
            <a:avLst/>
          </a:prstGeom>
          <a:solidFill>
            <a:schemeClr val="accent1">
              <a:lumMod val="20000"/>
              <a:lumOff val="80000"/>
            </a:schemeClr>
          </a:solidFill>
        </p:spPr>
        <p:txBody>
          <a:bodyPr wrap="none">
            <a:spAutoFit/>
          </a:bodyPr>
          <a:lstStyle/>
          <a:p>
            <a:pPr>
              <a:buNone/>
            </a:pPr>
            <a:r>
              <a:rPr lang="en-US" sz="2400" dirty="0" smtClean="0">
                <a:solidFill>
                  <a:schemeClr val="tx2"/>
                </a:solidFill>
              </a:rPr>
              <a:t>You can also combine the above three operators and write a query</a:t>
            </a:r>
          </a:p>
          <a:p>
            <a:pPr>
              <a:buNone/>
            </a:pPr>
            <a:r>
              <a:rPr lang="en-US" sz="2400" dirty="0" smtClean="0">
                <a:solidFill>
                  <a:schemeClr val="tx2"/>
                </a:solidFill>
              </a:rPr>
              <a:t> as follows:</a:t>
            </a:r>
          </a:p>
          <a:p>
            <a:pPr fontAlgn="base">
              <a:buNone/>
            </a:pPr>
            <a:r>
              <a:rPr lang="en-US" sz="2400" dirty="0" smtClean="0"/>
              <a:t>SELECT * FROM </a:t>
            </a:r>
            <a:r>
              <a:rPr lang="en-US" sz="2400" dirty="0" err="1" smtClean="0"/>
              <a:t>Employee_Info</a:t>
            </a:r>
            <a:r>
              <a:rPr lang="en-US" sz="2400" dirty="0" smtClean="0"/>
              <a:t> WHERE NOT Country='India' AND </a:t>
            </a:r>
          </a:p>
          <a:p>
            <a:pPr fontAlgn="base">
              <a:buNone/>
            </a:pPr>
            <a:r>
              <a:rPr lang="en-US" sz="2400" dirty="0" smtClean="0"/>
              <a:t>(City='Bangalore' OR City='Hyderabad');</a:t>
            </a:r>
          </a:p>
          <a:p>
            <a:endParaRPr lang="en-US" sz="2400" dirty="0" smtClean="0"/>
          </a:p>
          <a:p>
            <a:pPr>
              <a:buNone/>
            </a:pPr>
            <a:r>
              <a:rPr lang="en-US" sz="2400" dirty="0" smtClean="0">
                <a:solidFill>
                  <a:schemeClr val="tx2"/>
                </a:solidFill>
              </a:rPr>
              <a:t>NOTE: You can also combine the above three operators and write a</a:t>
            </a:r>
          </a:p>
          <a:p>
            <a:pPr>
              <a:buNone/>
            </a:pPr>
            <a:r>
              <a:rPr lang="en-US" sz="2400" dirty="0" smtClean="0">
                <a:solidFill>
                  <a:schemeClr val="tx2"/>
                </a:solidFill>
              </a:rPr>
              <a:t>query as follows:</a:t>
            </a:r>
          </a:p>
          <a:p>
            <a:pPr fontAlgn="base"/>
            <a:r>
              <a:rPr lang="en-US" sz="2400" dirty="0" smtClean="0"/>
              <a:t>SELECT * FROM </a:t>
            </a:r>
            <a:r>
              <a:rPr lang="en-US" sz="2400" dirty="0" err="1" smtClean="0"/>
              <a:t>Employee_Info</a:t>
            </a:r>
            <a:r>
              <a:rPr lang="en-US" sz="2400" dirty="0" smtClean="0"/>
              <a:t> WHERE NOT Country='India' </a:t>
            </a:r>
          </a:p>
          <a:p>
            <a:pPr fontAlgn="base">
              <a:buNone/>
            </a:pPr>
            <a:r>
              <a:rPr lang="en-US" sz="2400" dirty="0" smtClean="0"/>
              <a:t>AND (City='Bangalore' OR City='Hyderabad');</a:t>
            </a:r>
          </a:p>
          <a:p>
            <a:endParaRPr lang="en-US" sz="2400" dirty="0" smtClean="0">
              <a:solidFill>
                <a:srgbClr val="C00000"/>
              </a:solidFill>
            </a:endParaRPr>
          </a:p>
        </p:txBody>
      </p:sp>
      <p:sp>
        <p:nvSpPr>
          <p:cNvPr id="4" name="Rectangle 3"/>
          <p:cNvSpPr/>
          <p:nvPr/>
        </p:nvSpPr>
        <p:spPr>
          <a:xfrm>
            <a:off x="3276600" y="914400"/>
            <a:ext cx="2402645" cy="461665"/>
          </a:xfrm>
          <a:prstGeom prst="rect">
            <a:avLst/>
          </a:prstGeom>
        </p:spPr>
        <p:txBody>
          <a:bodyPr wrap="none">
            <a:spAutoFit/>
          </a:bodyPr>
          <a:lstStyle/>
          <a:p>
            <a:r>
              <a:rPr lang="en-US" sz="2400" b="1" dirty="0" smtClean="0">
                <a:solidFill>
                  <a:srgbClr val="C00000"/>
                </a:solidFill>
              </a:rPr>
              <a:t>Logical Operators</a:t>
            </a:r>
            <a:endParaRPr lang="en-US" sz="2400" dirty="0" smtClean="0">
              <a:solidFill>
                <a:srgbClr val="C0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92500" lnSpcReduction="20000"/>
          </a:bodyPr>
          <a:lstStyle/>
          <a:p>
            <a:pPr>
              <a:buNone/>
            </a:pPr>
            <a:r>
              <a:rPr lang="en-US" b="1" dirty="0" smtClean="0">
                <a:solidFill>
                  <a:schemeClr val="tx2"/>
                </a:solidFill>
              </a:rPr>
              <a:t>BETWEEN Operator</a:t>
            </a:r>
            <a:endParaRPr lang="en-US" dirty="0" smtClean="0">
              <a:solidFill>
                <a:schemeClr val="tx2"/>
              </a:solidFill>
            </a:endParaRPr>
          </a:p>
          <a:p>
            <a:r>
              <a:rPr lang="en-US" dirty="0" smtClean="0"/>
              <a:t>The BETWEEN operator is used, when you want to select values within a given range. </a:t>
            </a:r>
          </a:p>
          <a:p>
            <a:pPr>
              <a:buNone/>
            </a:pPr>
            <a:r>
              <a:rPr lang="en-US" b="1" dirty="0" smtClean="0">
                <a:solidFill>
                  <a:schemeClr val="tx2"/>
                </a:solidFill>
              </a:rPr>
              <a:t>Syntax</a:t>
            </a:r>
            <a:endParaRPr lang="en-US" dirty="0" smtClean="0">
              <a:solidFill>
                <a:schemeClr val="tx2"/>
              </a:solidFill>
            </a:endParaRPr>
          </a:p>
          <a:p>
            <a:r>
              <a:rPr lang="en-US" dirty="0" smtClean="0"/>
              <a:t>SELECT </a:t>
            </a:r>
            <a:r>
              <a:rPr lang="en-US" dirty="0" err="1" smtClean="0"/>
              <a:t>ColumnName</a:t>
            </a:r>
            <a:r>
              <a:rPr lang="en-US" dirty="0" smtClean="0"/>
              <a:t>(s) FROM </a:t>
            </a:r>
            <a:r>
              <a:rPr lang="en-US" dirty="0" err="1" smtClean="0"/>
              <a:t>TableName</a:t>
            </a:r>
            <a:r>
              <a:rPr lang="en-US" dirty="0" smtClean="0"/>
              <a:t> WHERE </a:t>
            </a:r>
            <a:r>
              <a:rPr lang="en-US" dirty="0" err="1" smtClean="0"/>
              <a:t>ColumnName</a:t>
            </a:r>
            <a:r>
              <a:rPr lang="en-US" dirty="0" smtClean="0"/>
              <a:t> BETWEEN Value1 AND Value2;</a:t>
            </a:r>
          </a:p>
          <a:p>
            <a:pPr>
              <a:buNone/>
            </a:pPr>
            <a:r>
              <a:rPr lang="en-US" b="1" dirty="0" smtClean="0">
                <a:solidFill>
                  <a:schemeClr val="tx2"/>
                </a:solidFill>
              </a:rPr>
              <a:t>Example</a:t>
            </a:r>
            <a:endParaRPr lang="en-US" dirty="0" smtClean="0">
              <a:solidFill>
                <a:schemeClr val="tx2"/>
              </a:solidFill>
            </a:endParaRPr>
          </a:p>
          <a:p>
            <a:pPr fontAlgn="base"/>
            <a:r>
              <a:rPr lang="en-US" dirty="0" smtClean="0"/>
              <a:t>SELECT * FROM </a:t>
            </a:r>
            <a:r>
              <a:rPr lang="en-US" dirty="0" err="1" smtClean="0"/>
              <a:t>Employee_Salary</a:t>
            </a:r>
            <a:endParaRPr lang="en-US" dirty="0" smtClean="0"/>
          </a:p>
          <a:p>
            <a:pPr fontAlgn="base">
              <a:buNone/>
            </a:pPr>
            <a:r>
              <a:rPr lang="en-US" dirty="0" smtClean="0"/>
              <a:t>    WHERE Salary BETWEEN 40000 AND 50000;</a:t>
            </a:r>
          </a:p>
          <a:p>
            <a:endParaRPr lang="en-US" dirty="0"/>
          </a:p>
        </p:txBody>
      </p:sp>
      <p:sp>
        <p:nvSpPr>
          <p:cNvPr id="3" name="Rectangle 2"/>
          <p:cNvSpPr/>
          <p:nvPr/>
        </p:nvSpPr>
        <p:spPr>
          <a:xfrm>
            <a:off x="3276600" y="914400"/>
            <a:ext cx="2402645" cy="461665"/>
          </a:xfrm>
          <a:prstGeom prst="rect">
            <a:avLst/>
          </a:prstGeom>
        </p:spPr>
        <p:txBody>
          <a:bodyPr wrap="none">
            <a:spAutoFit/>
          </a:bodyPr>
          <a:lstStyle/>
          <a:p>
            <a:r>
              <a:rPr lang="en-US" sz="2400" b="1" dirty="0" smtClean="0">
                <a:solidFill>
                  <a:srgbClr val="C00000"/>
                </a:solidFill>
              </a:rPr>
              <a:t>Logical Operators</a:t>
            </a:r>
            <a:endParaRPr lang="en-US" sz="2400" dirty="0" smtClean="0">
              <a:solidFill>
                <a:srgbClr val="C0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85000" lnSpcReduction="10000"/>
          </a:bodyPr>
          <a:lstStyle/>
          <a:p>
            <a:r>
              <a:rPr lang="en-US" b="1" dirty="0" smtClean="0">
                <a:hlinkClick r:id="rId2"/>
              </a:rPr>
              <a:t>Data Definition Language(DDL)</a:t>
            </a:r>
            <a:r>
              <a:rPr lang="en-US" dirty="0" smtClean="0"/>
              <a:t> – Consists of commands which are used to define the database.</a:t>
            </a:r>
          </a:p>
          <a:p>
            <a:r>
              <a:rPr lang="en-US" b="1" dirty="0" smtClean="0">
                <a:hlinkClick r:id="rId2"/>
              </a:rPr>
              <a:t>Data Manipulation Language(DML)</a:t>
            </a:r>
            <a:r>
              <a:rPr lang="en-US" dirty="0" smtClean="0"/>
              <a:t> –  Consists of commands which are used to manipulate the data present in the database.</a:t>
            </a:r>
          </a:p>
          <a:p>
            <a:r>
              <a:rPr lang="en-US" b="1" dirty="0" smtClean="0">
                <a:hlinkClick r:id="rId2"/>
              </a:rPr>
              <a:t>Data Control Language(DCL)</a:t>
            </a:r>
            <a:r>
              <a:rPr lang="en-US" dirty="0" smtClean="0"/>
              <a:t> – Consists of commands which deal with the user permissions and controls of the database system.</a:t>
            </a:r>
          </a:p>
          <a:p>
            <a:r>
              <a:rPr lang="en-US" b="1" dirty="0" smtClean="0">
                <a:hlinkClick r:id="rId2"/>
              </a:rPr>
              <a:t>Transaction Control Language(TCL)</a:t>
            </a:r>
            <a:r>
              <a:rPr lang="en-US" dirty="0" smtClean="0"/>
              <a:t> – Consist of commands which deal with the transaction of the database.</a:t>
            </a:r>
          </a:p>
          <a:p>
            <a:endParaRPr lang="en-US" dirty="0"/>
          </a:p>
        </p:txBody>
      </p:sp>
      <p:sp>
        <p:nvSpPr>
          <p:cNvPr id="3" name="Rectangle 2"/>
          <p:cNvSpPr/>
          <p:nvPr/>
        </p:nvSpPr>
        <p:spPr>
          <a:xfrm>
            <a:off x="2971800" y="990600"/>
            <a:ext cx="2762423"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SQL LANGUAGES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p:cNvSpPr/>
          <p:nvPr/>
        </p:nvSpPr>
        <p:spPr>
          <a:xfrm>
            <a:off x="3124200" y="838200"/>
            <a:ext cx="2774734" cy="523220"/>
          </a:xfrm>
          <a:prstGeom prst="rect">
            <a:avLst/>
          </a:prstGeom>
        </p:spPr>
        <p:txBody>
          <a:bodyPr wrap="none">
            <a:spAutoFit/>
          </a:bodyPr>
          <a:lstStyle/>
          <a:p>
            <a:r>
              <a:rPr lang="en-US" sz="2800" b="1" dirty="0" smtClean="0">
                <a:solidFill>
                  <a:srgbClr val="C00000"/>
                </a:solidFill>
              </a:rPr>
              <a:t>Logical Operators</a:t>
            </a:r>
            <a:endParaRPr lang="en-US" sz="2800" dirty="0" smtClean="0">
              <a:solidFill>
                <a:srgbClr val="C00000"/>
              </a:solidFill>
            </a:endParaRPr>
          </a:p>
        </p:txBody>
      </p:sp>
      <p:graphicFrame>
        <p:nvGraphicFramePr>
          <p:cNvPr id="4" name="Table 3"/>
          <p:cNvGraphicFramePr>
            <a:graphicFrameLocks noGrp="1"/>
          </p:cNvGraphicFramePr>
          <p:nvPr/>
        </p:nvGraphicFramePr>
        <p:xfrm>
          <a:off x="533400" y="1371600"/>
          <a:ext cx="8458200" cy="3726664"/>
        </p:xfrm>
        <a:graphic>
          <a:graphicData uri="http://schemas.openxmlformats.org/drawingml/2006/table">
            <a:tbl>
              <a:tblPr/>
              <a:tblGrid>
                <a:gridCol w="4159566"/>
                <a:gridCol w="4298634"/>
              </a:tblGrid>
              <a:tr h="314445">
                <a:tc>
                  <a:txBody>
                    <a:bodyPr/>
                    <a:lstStyle/>
                    <a:p>
                      <a:pPr algn="ctr"/>
                      <a:r>
                        <a:rPr lang="en-US" sz="1800" b="1" dirty="0"/>
                        <a:t>Like Operator Condition</a:t>
                      </a:r>
                      <a:endParaRPr lang="en-US" sz="1800" dirty="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a:t>Description</a:t>
                      </a:r>
                      <a:endParaRPr lang="en-US" sz="1800" dirty="0"/>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r>
              <a:tr h="314445">
                <a:tc>
                  <a:txBody>
                    <a:bodyPr/>
                    <a:lstStyle/>
                    <a:p>
                      <a:pPr algn="ctr"/>
                      <a:r>
                        <a:rPr lang="en-US" sz="1800"/>
                        <a:t>WHERE CustomerName LIKE ‘v%</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Finds any values that start with “v”</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4445">
                <a:tc>
                  <a:txBody>
                    <a:bodyPr/>
                    <a:lstStyle/>
                    <a:p>
                      <a:pPr algn="ctr"/>
                      <a:r>
                        <a:rPr lang="en-US" sz="1800"/>
                        <a:t>WHERE CustomerName LIKE ‘%v’</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Finds any values that end with “v”</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0278">
                <a:tc>
                  <a:txBody>
                    <a:bodyPr/>
                    <a:lstStyle/>
                    <a:p>
                      <a:pPr algn="ctr"/>
                      <a:r>
                        <a:rPr lang="en-US" sz="1800"/>
                        <a:t>WHERE CustomerName LIKE ‘%and%’</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Finds any values that have “and” in any position</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0278">
                <a:tc>
                  <a:txBody>
                    <a:bodyPr/>
                    <a:lstStyle/>
                    <a:p>
                      <a:pPr algn="ctr"/>
                      <a:r>
                        <a:rPr lang="en-US" sz="1800"/>
                        <a:t>WHERE CustomerName LIKE ‘_q%’</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Finds any values that have “q” in the second position.</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6112">
                <a:tc>
                  <a:txBody>
                    <a:bodyPr/>
                    <a:lstStyle/>
                    <a:p>
                      <a:pPr algn="ctr"/>
                      <a:r>
                        <a:rPr lang="en-US" sz="1800"/>
                        <a:t>WHERE CustomerName LIKE ‘u_%_%’</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Finds any values that start with “u” and are at least 3 characters in length</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0278">
                <a:tc>
                  <a:txBody>
                    <a:bodyPr/>
                    <a:lstStyle/>
                    <a:p>
                      <a:pPr algn="ctr"/>
                      <a:r>
                        <a:rPr lang="en-US" sz="1800" dirty="0"/>
                        <a:t>WHERE </a:t>
                      </a:r>
                      <a:r>
                        <a:rPr lang="en-US" sz="1800" dirty="0" err="1"/>
                        <a:t>ContactName</a:t>
                      </a:r>
                      <a:r>
                        <a:rPr lang="en-US" sz="1800" dirty="0"/>
                        <a:t> LIKE ‘</a:t>
                      </a:r>
                      <a:r>
                        <a:rPr lang="en-US" sz="1800" dirty="0" err="1"/>
                        <a:t>m%a</a:t>
                      </a:r>
                      <a:r>
                        <a:rPr lang="en-US" sz="1800" dirty="0"/>
                        <a:t>’</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Finds any values that start with “m” and end with “a”</a:t>
                      </a:r>
                    </a:p>
                  </a:txBody>
                  <a:tcPr marL="40943" marR="78611" marT="39306" marB="393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609600" y="5257800"/>
            <a:ext cx="7620000" cy="646331"/>
          </a:xfrm>
          <a:prstGeom prst="rect">
            <a:avLst/>
          </a:prstGeom>
        </p:spPr>
        <p:txBody>
          <a:bodyPr wrap="square">
            <a:spAutoFit/>
          </a:bodyPr>
          <a:lstStyle/>
          <a:p>
            <a:pPr fontAlgn="base"/>
            <a:r>
              <a:rPr lang="en-US" dirty="0" smtClean="0"/>
              <a:t>SELECT * FROM </a:t>
            </a:r>
            <a:r>
              <a:rPr lang="en-US" dirty="0" err="1" smtClean="0"/>
              <a:t>Employee_Info</a:t>
            </a:r>
            <a:r>
              <a:rPr lang="en-US" dirty="0" smtClean="0"/>
              <a:t> WHERE </a:t>
            </a:r>
            <a:r>
              <a:rPr lang="en-US" dirty="0" err="1" smtClean="0"/>
              <a:t>EmployeeName</a:t>
            </a:r>
            <a:r>
              <a:rPr lang="en-US" dirty="0" smtClean="0"/>
              <a:t> LIKE 'S%';</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85000" lnSpcReduction="10000"/>
          </a:bodyPr>
          <a:lstStyle/>
          <a:p>
            <a:pPr>
              <a:buNone/>
            </a:pPr>
            <a:r>
              <a:rPr lang="en-US" b="1" dirty="0" smtClean="0">
                <a:solidFill>
                  <a:schemeClr val="tx2"/>
                </a:solidFill>
              </a:rPr>
              <a:t>LIKE Operator</a:t>
            </a:r>
            <a:endParaRPr lang="en-US" dirty="0" smtClean="0">
              <a:solidFill>
                <a:schemeClr val="tx2"/>
              </a:solidFill>
            </a:endParaRPr>
          </a:p>
          <a:p>
            <a:r>
              <a:rPr lang="en-US" dirty="0" smtClean="0"/>
              <a:t>The LIKE operator is used in a WHERE clause to search for a specified pattern in a column of a table. </a:t>
            </a:r>
          </a:p>
          <a:p>
            <a:r>
              <a:rPr lang="en-US" dirty="0" smtClean="0"/>
              <a:t>There are mainly two wildcards that are used in conjunction with the LIKE operator:</a:t>
            </a:r>
          </a:p>
          <a:p>
            <a:r>
              <a:rPr lang="en-US" b="1" dirty="0" smtClean="0"/>
              <a:t>%</a:t>
            </a:r>
            <a:r>
              <a:rPr lang="en-US" dirty="0" smtClean="0"/>
              <a:t> – It matches 0 or more character.</a:t>
            </a:r>
          </a:p>
          <a:p>
            <a:r>
              <a:rPr lang="en-US" b="1" dirty="0" smtClean="0"/>
              <a:t>_</a:t>
            </a:r>
            <a:r>
              <a:rPr lang="en-US" dirty="0" smtClean="0"/>
              <a:t> – It matches exactly one character.</a:t>
            </a:r>
          </a:p>
          <a:p>
            <a:pPr>
              <a:buNone/>
            </a:pPr>
            <a:r>
              <a:rPr lang="en-US" b="1" dirty="0" smtClean="0">
                <a:solidFill>
                  <a:schemeClr val="tx2"/>
                </a:solidFill>
              </a:rPr>
              <a:t>Syntax</a:t>
            </a:r>
            <a:endParaRPr lang="en-US" dirty="0" smtClean="0">
              <a:solidFill>
                <a:schemeClr val="tx2"/>
              </a:solidFill>
            </a:endParaRPr>
          </a:p>
          <a:p>
            <a:r>
              <a:rPr lang="en-US" dirty="0" smtClean="0"/>
              <a:t>SELECT </a:t>
            </a:r>
            <a:r>
              <a:rPr lang="en-US" dirty="0" err="1" smtClean="0"/>
              <a:t>ColumnName</a:t>
            </a:r>
            <a:r>
              <a:rPr lang="en-US" dirty="0" smtClean="0"/>
              <a:t>(s) FROM </a:t>
            </a:r>
            <a:r>
              <a:rPr lang="en-US" dirty="0" err="1" smtClean="0"/>
              <a:t>TableName</a:t>
            </a:r>
            <a:r>
              <a:rPr lang="en-US" dirty="0" smtClean="0"/>
              <a:t> WHERE </a:t>
            </a:r>
            <a:r>
              <a:rPr lang="en-US" dirty="0" err="1" smtClean="0"/>
              <a:t>ColumnName</a:t>
            </a:r>
            <a:r>
              <a:rPr lang="en-US" dirty="0" smtClean="0"/>
              <a:t> LIKE pattern</a:t>
            </a:r>
            <a:endParaRPr lang="en-US" dirty="0"/>
          </a:p>
        </p:txBody>
      </p:sp>
      <p:sp>
        <p:nvSpPr>
          <p:cNvPr id="3" name="Rectangle 2"/>
          <p:cNvSpPr/>
          <p:nvPr/>
        </p:nvSpPr>
        <p:spPr>
          <a:xfrm>
            <a:off x="3124200" y="990600"/>
            <a:ext cx="2774734" cy="523220"/>
          </a:xfrm>
          <a:prstGeom prst="rect">
            <a:avLst/>
          </a:prstGeom>
        </p:spPr>
        <p:txBody>
          <a:bodyPr wrap="none">
            <a:spAutoFit/>
          </a:bodyPr>
          <a:lstStyle/>
          <a:p>
            <a:r>
              <a:rPr lang="en-US" sz="2800" b="1" dirty="0" smtClean="0">
                <a:solidFill>
                  <a:srgbClr val="C00000"/>
                </a:solidFill>
              </a:rPr>
              <a:t>Logical Operators</a:t>
            </a:r>
            <a:endParaRPr lang="en-US" sz="2800" dirty="0" smtClean="0">
              <a:solidFill>
                <a:srgbClr val="C0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Autofit/>
          </a:bodyPr>
          <a:lstStyle/>
          <a:p>
            <a:pPr>
              <a:buNone/>
            </a:pPr>
            <a:r>
              <a:rPr lang="en-US" sz="2000" b="1" dirty="0" smtClean="0"/>
              <a:t>IN Operator</a:t>
            </a:r>
            <a:endParaRPr lang="en-US" sz="2000" dirty="0" smtClean="0"/>
          </a:p>
          <a:p>
            <a:r>
              <a:rPr lang="en-US" sz="2000" dirty="0" smtClean="0"/>
              <a:t>This operator is used for multiple OR conditions. This allows you to specify multiple values in a WHERE clause.</a:t>
            </a:r>
          </a:p>
          <a:p>
            <a:pPr>
              <a:buNone/>
            </a:pPr>
            <a:r>
              <a:rPr lang="en-US" sz="2000" b="1" dirty="0" smtClean="0"/>
              <a:t>Example</a:t>
            </a:r>
            <a:endParaRPr lang="en-US" sz="2000" dirty="0" smtClean="0"/>
          </a:p>
          <a:p>
            <a:pPr fontAlgn="base"/>
            <a:r>
              <a:rPr lang="en-US" sz="2000" dirty="0" smtClean="0"/>
              <a:t>SELECT * FROM </a:t>
            </a:r>
            <a:r>
              <a:rPr lang="en-US" sz="2000" dirty="0" err="1" smtClean="0"/>
              <a:t>Employee_Info</a:t>
            </a:r>
            <a:r>
              <a:rPr lang="en-US" sz="2000" dirty="0" smtClean="0"/>
              <a:t> WHERE City IN ('Mumbai', 'Bangalore', 'Hyderabad');</a:t>
            </a:r>
          </a:p>
          <a:p>
            <a:pPr>
              <a:buNone/>
            </a:pPr>
            <a:r>
              <a:rPr lang="en-US" sz="2000" b="1" dirty="0" smtClean="0"/>
              <a:t>EXISTS Operator</a:t>
            </a:r>
            <a:endParaRPr lang="en-US" sz="2000" dirty="0" smtClean="0"/>
          </a:p>
          <a:p>
            <a:pPr>
              <a:buNone/>
            </a:pPr>
            <a:r>
              <a:rPr lang="en-US" sz="2000" b="1" dirty="0" smtClean="0"/>
              <a:t>Example</a:t>
            </a:r>
            <a:endParaRPr lang="en-US" sz="2000" dirty="0" smtClean="0"/>
          </a:p>
          <a:p>
            <a:pPr fontAlgn="base"/>
            <a:r>
              <a:rPr lang="en-US" sz="2000" dirty="0" smtClean="0"/>
              <a:t>SELECT </a:t>
            </a:r>
            <a:r>
              <a:rPr lang="en-US" sz="2000" dirty="0" err="1" smtClean="0"/>
              <a:t>EmergencyContactName</a:t>
            </a:r>
            <a:r>
              <a:rPr lang="en-US" sz="2000" dirty="0" smtClean="0"/>
              <a:t> FROM </a:t>
            </a:r>
            <a:r>
              <a:rPr lang="en-US" sz="2000" dirty="0" err="1" smtClean="0"/>
              <a:t>Employee_Info</a:t>
            </a:r>
            <a:endParaRPr lang="en-US" sz="2000" dirty="0" smtClean="0"/>
          </a:p>
          <a:p>
            <a:pPr fontAlgn="base">
              <a:buNone/>
            </a:pPr>
            <a:r>
              <a:rPr lang="en-US" sz="2000" dirty="0" smtClean="0"/>
              <a:t>      WHERE EXISTS (SELECT </a:t>
            </a:r>
            <a:r>
              <a:rPr lang="en-US" sz="2000" dirty="0" err="1" smtClean="0"/>
              <a:t>EmergencyContactName</a:t>
            </a:r>
            <a:r>
              <a:rPr lang="en-US" sz="2000" dirty="0" smtClean="0"/>
              <a:t> FROM </a:t>
            </a:r>
            <a:r>
              <a:rPr lang="en-US" sz="2000" dirty="0" err="1" smtClean="0"/>
              <a:t>Employee_Info</a:t>
            </a:r>
            <a:r>
              <a:rPr lang="en-US" sz="2000" dirty="0" smtClean="0"/>
              <a:t> WHERE </a:t>
            </a:r>
            <a:r>
              <a:rPr lang="en-US" sz="2000" dirty="0" err="1" smtClean="0"/>
              <a:t>EmployeeId</a:t>
            </a:r>
            <a:r>
              <a:rPr lang="en-US" sz="2000" dirty="0" smtClean="0"/>
              <a:t> = 05 AND City = 'Kolkata');</a:t>
            </a:r>
          </a:p>
          <a:p>
            <a:endParaRPr lang="en-US" sz="2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0"/>
            <a:ext cx="8458200" cy="4525963"/>
          </a:xfrm>
          <a:solidFill>
            <a:schemeClr val="accent1">
              <a:lumMod val="20000"/>
              <a:lumOff val="80000"/>
            </a:schemeClr>
          </a:solidFill>
        </p:spPr>
        <p:txBody>
          <a:bodyPr>
            <a:normAutofit lnSpcReduction="10000"/>
          </a:bodyPr>
          <a:lstStyle/>
          <a:p>
            <a:pPr>
              <a:buNone/>
            </a:pPr>
            <a:r>
              <a:rPr lang="en-US" b="1" dirty="0" smtClean="0"/>
              <a:t>ALL Operator</a:t>
            </a:r>
            <a:endParaRPr lang="en-US" dirty="0" smtClean="0"/>
          </a:p>
          <a:p>
            <a:r>
              <a:rPr lang="en-US" dirty="0" smtClean="0"/>
              <a:t>The ALL operator is used with a WHERE or </a:t>
            </a:r>
            <a:r>
              <a:rPr lang="en-US" dirty="0" smtClean="0">
                <a:hlinkClick r:id="rId2"/>
              </a:rPr>
              <a:t>HAVING clause</a:t>
            </a:r>
            <a:r>
              <a:rPr lang="en-US" dirty="0" smtClean="0"/>
              <a:t> and returns TRUE if all of the </a:t>
            </a:r>
            <a:r>
              <a:rPr lang="en-US" b="1" dirty="0" err="1" smtClean="0">
                <a:solidFill>
                  <a:schemeClr val="tx2"/>
                </a:solidFill>
              </a:rPr>
              <a:t>subquery</a:t>
            </a:r>
            <a:r>
              <a:rPr lang="en-US" dirty="0" smtClean="0"/>
              <a:t> values meet the condition.</a:t>
            </a:r>
          </a:p>
          <a:p>
            <a:r>
              <a:rPr lang="en-US" b="1" dirty="0" smtClean="0"/>
              <a:t>Syntax</a:t>
            </a:r>
            <a:endParaRPr lang="en-US" dirty="0" smtClean="0"/>
          </a:p>
          <a:p>
            <a:pPr fontAlgn="base"/>
            <a:r>
              <a:rPr lang="en-US" dirty="0" smtClean="0"/>
              <a:t>SELECT </a:t>
            </a:r>
            <a:r>
              <a:rPr lang="en-US" dirty="0" err="1" smtClean="0"/>
              <a:t>EmployeeName</a:t>
            </a:r>
            <a:r>
              <a:rPr lang="en-US" dirty="0" smtClean="0"/>
              <a:t> FROM </a:t>
            </a:r>
            <a:r>
              <a:rPr lang="en-US" dirty="0" err="1" smtClean="0"/>
              <a:t>Employee_Info</a:t>
            </a:r>
            <a:endParaRPr lang="en-US" dirty="0" smtClean="0"/>
          </a:p>
          <a:p>
            <a:pPr fontAlgn="base">
              <a:buNone/>
            </a:pPr>
            <a:r>
              <a:rPr lang="en-US" dirty="0" smtClean="0"/>
              <a:t>   WHERE </a:t>
            </a:r>
            <a:r>
              <a:rPr lang="en-US" dirty="0" err="1" smtClean="0"/>
              <a:t>EmployeeID</a:t>
            </a:r>
            <a:r>
              <a:rPr lang="en-US" dirty="0" smtClean="0"/>
              <a:t> = ALL (SELECT </a:t>
            </a:r>
            <a:r>
              <a:rPr lang="en-US" dirty="0" err="1" smtClean="0"/>
              <a:t>EmployeeID</a:t>
            </a:r>
            <a:r>
              <a:rPr lang="en-US" dirty="0" smtClean="0"/>
              <a:t> FROM </a:t>
            </a:r>
            <a:r>
              <a:rPr lang="en-US" dirty="0" err="1" smtClean="0"/>
              <a:t>Employee_Info</a:t>
            </a:r>
            <a:r>
              <a:rPr lang="en-US" dirty="0" smtClean="0"/>
              <a:t> WHERE City = Hyderabad');</a:t>
            </a:r>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600201"/>
            <a:ext cx="8229600" cy="3886200"/>
          </a:xfrm>
          <a:solidFill>
            <a:schemeClr val="accent1">
              <a:lumMod val="20000"/>
              <a:lumOff val="80000"/>
            </a:schemeClr>
          </a:solidFill>
        </p:spPr>
        <p:txBody>
          <a:bodyPr/>
          <a:lstStyle/>
          <a:p>
            <a:r>
              <a:rPr lang="en-US" dirty="0" smtClean="0"/>
              <a:t>This section of the article will include the following functions:</a:t>
            </a:r>
          </a:p>
          <a:p>
            <a:pPr lvl="1">
              <a:buFont typeface="Wingdings" pitchFamily="2" charset="2"/>
              <a:buChar char="§"/>
            </a:pPr>
            <a:r>
              <a:rPr lang="en-US" dirty="0" smtClean="0">
                <a:hlinkClick r:id="rId2"/>
              </a:rPr>
              <a:t>MIN()</a:t>
            </a:r>
            <a:endParaRPr lang="en-US" dirty="0" smtClean="0"/>
          </a:p>
          <a:p>
            <a:pPr lvl="1">
              <a:buFont typeface="Wingdings" pitchFamily="2" charset="2"/>
              <a:buChar char="§"/>
            </a:pPr>
            <a:r>
              <a:rPr lang="en-US" dirty="0" smtClean="0">
                <a:hlinkClick r:id="rId2"/>
              </a:rPr>
              <a:t>MAX()</a:t>
            </a:r>
            <a:endParaRPr lang="en-US" dirty="0" smtClean="0"/>
          </a:p>
          <a:p>
            <a:pPr lvl="1">
              <a:buFont typeface="Wingdings" pitchFamily="2" charset="2"/>
              <a:buChar char="§"/>
            </a:pPr>
            <a:r>
              <a:rPr lang="en-US" dirty="0" smtClean="0">
                <a:hlinkClick r:id="rId2"/>
              </a:rPr>
              <a:t>COUNT()</a:t>
            </a:r>
            <a:endParaRPr lang="en-US" dirty="0" smtClean="0"/>
          </a:p>
          <a:p>
            <a:pPr lvl="1">
              <a:buFont typeface="Wingdings" pitchFamily="2" charset="2"/>
              <a:buChar char="§"/>
            </a:pPr>
            <a:r>
              <a:rPr lang="en-US" dirty="0" smtClean="0">
                <a:hlinkClick r:id="rId2"/>
              </a:rPr>
              <a:t>SUM()</a:t>
            </a:r>
            <a:endParaRPr lang="en-US" dirty="0" smtClean="0"/>
          </a:p>
          <a:p>
            <a:pPr lvl="1">
              <a:buFont typeface="Wingdings" pitchFamily="2" charset="2"/>
              <a:buChar char="§"/>
            </a:pPr>
            <a:r>
              <a:rPr lang="en-US" dirty="0" smtClean="0">
                <a:hlinkClick r:id="rId2"/>
              </a:rPr>
              <a:t>AVG()</a:t>
            </a:r>
            <a:endParaRPr lang="en-US" dirty="0"/>
          </a:p>
        </p:txBody>
      </p:sp>
      <p:sp>
        <p:nvSpPr>
          <p:cNvPr id="3" name="Rectangle 2"/>
          <p:cNvSpPr/>
          <p:nvPr/>
        </p:nvSpPr>
        <p:spPr>
          <a:xfrm>
            <a:off x="2743200" y="914400"/>
            <a:ext cx="3213829" cy="523220"/>
          </a:xfrm>
          <a:prstGeom prst="rect">
            <a:avLst/>
          </a:prstGeom>
        </p:spPr>
        <p:txBody>
          <a:bodyPr wrap="none">
            <a:spAutoFit/>
          </a:bodyPr>
          <a:lstStyle/>
          <a:p>
            <a:r>
              <a:rPr lang="en-US" sz="2800" b="1" dirty="0" smtClean="0">
                <a:solidFill>
                  <a:srgbClr val="C00000"/>
                </a:solidFill>
              </a:rPr>
              <a:t>Aggregate Functions</a:t>
            </a:r>
            <a:endParaRPr lang="en-US" sz="2800" dirty="0" smtClean="0">
              <a:solidFill>
                <a:srgbClr val="C0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fontScale="92500" lnSpcReduction="20000"/>
          </a:bodyPr>
          <a:lstStyle/>
          <a:p>
            <a:pPr>
              <a:buNone/>
            </a:pPr>
            <a:r>
              <a:rPr lang="en-US" b="1" dirty="0" smtClean="0"/>
              <a:t>MIN() Function</a:t>
            </a:r>
            <a:endParaRPr lang="en-US" dirty="0" smtClean="0"/>
          </a:p>
          <a:p>
            <a:pPr>
              <a:buNone/>
            </a:pPr>
            <a:r>
              <a:rPr lang="en-US" dirty="0" smtClean="0"/>
              <a:t>The MIN function returns the smallest value of the selected column in a table.</a:t>
            </a:r>
          </a:p>
          <a:p>
            <a:pPr>
              <a:buNone/>
            </a:pPr>
            <a:r>
              <a:rPr lang="en-US" b="1" dirty="0" smtClean="0"/>
              <a:t>Example</a:t>
            </a:r>
            <a:endParaRPr lang="en-US" dirty="0" smtClean="0"/>
          </a:p>
          <a:p>
            <a:pPr fontAlgn="base">
              <a:buNone/>
            </a:pPr>
            <a:endParaRPr lang="en-US" dirty="0" smtClean="0"/>
          </a:p>
          <a:p>
            <a:pPr fontAlgn="base"/>
            <a:r>
              <a:rPr lang="en-US" dirty="0" smtClean="0"/>
              <a:t>SELECT MIN(</a:t>
            </a:r>
            <a:r>
              <a:rPr lang="en-US" dirty="0" err="1" smtClean="0"/>
              <a:t>EmployeeID</a:t>
            </a:r>
            <a:r>
              <a:rPr lang="en-US" dirty="0" smtClean="0"/>
              <a:t>) AS </a:t>
            </a:r>
            <a:r>
              <a:rPr lang="en-US" dirty="0" err="1" smtClean="0"/>
              <a:t>SmallestID</a:t>
            </a:r>
            <a:r>
              <a:rPr lang="en-US" dirty="0" smtClean="0"/>
              <a:t> FROM </a:t>
            </a:r>
            <a:r>
              <a:rPr lang="en-US" dirty="0" err="1" smtClean="0"/>
              <a:t>Employee_Info</a:t>
            </a:r>
            <a:r>
              <a:rPr lang="en-US" dirty="0" smtClean="0"/>
              <a:t>;</a:t>
            </a:r>
          </a:p>
          <a:p>
            <a:pPr>
              <a:buNone/>
            </a:pPr>
            <a:r>
              <a:rPr lang="en-US" b="1" dirty="0" smtClean="0"/>
              <a:t>MAX() Function</a:t>
            </a:r>
            <a:endParaRPr lang="en-US" dirty="0" smtClean="0"/>
          </a:p>
          <a:p>
            <a:pPr fontAlgn="base"/>
            <a:r>
              <a:rPr lang="en-US" dirty="0" smtClean="0"/>
              <a:t>SELECT MAX(Salary) AS </a:t>
            </a:r>
            <a:r>
              <a:rPr lang="en-US" dirty="0" err="1" smtClean="0"/>
              <a:t>LargestFees</a:t>
            </a:r>
            <a:r>
              <a:rPr lang="en-US" dirty="0" smtClean="0"/>
              <a:t> FROM </a:t>
            </a:r>
            <a:r>
              <a:rPr lang="en-US" dirty="0" err="1" smtClean="0"/>
              <a:t>Employee_Salary</a:t>
            </a:r>
            <a:r>
              <a:rPr lang="en-US" dirty="0" smtClean="0"/>
              <a:t>;</a:t>
            </a:r>
          </a:p>
          <a:p>
            <a:endParaRPr lang="en-US" dirty="0"/>
          </a:p>
        </p:txBody>
      </p:sp>
      <p:sp>
        <p:nvSpPr>
          <p:cNvPr id="3" name="Rectangle 2"/>
          <p:cNvSpPr/>
          <p:nvPr/>
        </p:nvSpPr>
        <p:spPr>
          <a:xfrm>
            <a:off x="2743200" y="914400"/>
            <a:ext cx="3213829" cy="523220"/>
          </a:xfrm>
          <a:prstGeom prst="rect">
            <a:avLst/>
          </a:prstGeom>
        </p:spPr>
        <p:txBody>
          <a:bodyPr wrap="none">
            <a:spAutoFit/>
          </a:bodyPr>
          <a:lstStyle/>
          <a:p>
            <a:r>
              <a:rPr lang="en-US" sz="2800" b="1" dirty="0" smtClean="0">
                <a:solidFill>
                  <a:srgbClr val="C00000"/>
                </a:solidFill>
              </a:rPr>
              <a:t>Aggregate Functions</a:t>
            </a:r>
            <a:endParaRPr lang="en-US" sz="2800" dirty="0" smtClean="0">
              <a:solidFill>
                <a:srgbClr val="C0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525963"/>
          </a:xfrm>
          <a:solidFill>
            <a:schemeClr val="accent1">
              <a:lumMod val="20000"/>
              <a:lumOff val="80000"/>
            </a:schemeClr>
          </a:solidFill>
        </p:spPr>
        <p:txBody>
          <a:bodyPr>
            <a:noAutofit/>
          </a:bodyPr>
          <a:lstStyle/>
          <a:p>
            <a:pPr>
              <a:buNone/>
            </a:pPr>
            <a:r>
              <a:rPr lang="en-US" sz="2000" b="1" dirty="0" smtClean="0">
                <a:solidFill>
                  <a:schemeClr val="tx2"/>
                </a:solidFill>
              </a:rPr>
              <a:t>COUNT() Function</a:t>
            </a:r>
            <a:endParaRPr lang="en-US" sz="2000" dirty="0" smtClean="0">
              <a:solidFill>
                <a:schemeClr val="tx2"/>
              </a:solidFill>
            </a:endParaRPr>
          </a:p>
          <a:p>
            <a:pPr>
              <a:buNone/>
            </a:pPr>
            <a:r>
              <a:rPr lang="en-US" sz="2000" b="1" dirty="0" smtClean="0"/>
              <a:t>Example</a:t>
            </a:r>
            <a:endParaRPr lang="en-US" sz="2000" dirty="0" smtClean="0"/>
          </a:p>
          <a:p>
            <a:pPr fontAlgn="base"/>
            <a:r>
              <a:rPr lang="en-US" sz="2000" dirty="0" smtClean="0"/>
              <a:t>SELECT COUNT(</a:t>
            </a:r>
            <a:r>
              <a:rPr lang="en-US" sz="2000" dirty="0" err="1" smtClean="0"/>
              <a:t>EmployeeID</a:t>
            </a:r>
            <a:r>
              <a:rPr lang="en-US" sz="2000" dirty="0" smtClean="0"/>
              <a:t>) FROM </a:t>
            </a:r>
            <a:r>
              <a:rPr lang="en-US" sz="2000" dirty="0" err="1" smtClean="0"/>
              <a:t>Employee_Info</a:t>
            </a:r>
            <a:r>
              <a:rPr lang="en-US" sz="2000" dirty="0" smtClean="0"/>
              <a:t>;</a:t>
            </a:r>
          </a:p>
          <a:p>
            <a:pPr>
              <a:buNone/>
            </a:pPr>
            <a:r>
              <a:rPr lang="en-US" sz="2000" b="1" dirty="0" smtClean="0">
                <a:solidFill>
                  <a:schemeClr val="tx2"/>
                </a:solidFill>
              </a:rPr>
              <a:t>SUM() Function</a:t>
            </a:r>
            <a:endParaRPr lang="en-US" sz="2000" dirty="0" smtClean="0">
              <a:solidFill>
                <a:schemeClr val="tx2"/>
              </a:solidFill>
            </a:endParaRPr>
          </a:p>
          <a:p>
            <a:pPr>
              <a:buNone/>
            </a:pPr>
            <a:r>
              <a:rPr lang="en-US" sz="2000" b="1" dirty="0" smtClean="0"/>
              <a:t>Example</a:t>
            </a:r>
            <a:r>
              <a:rPr lang="en-US" sz="2000" dirty="0" smtClean="0"/>
              <a:t>2</a:t>
            </a:r>
          </a:p>
          <a:p>
            <a:pPr fontAlgn="base"/>
            <a:r>
              <a:rPr lang="en-US" sz="2000" dirty="0" smtClean="0"/>
              <a:t>SELECT SUM(Salary) FROM </a:t>
            </a:r>
            <a:r>
              <a:rPr lang="en-US" sz="2000" dirty="0" err="1" smtClean="0"/>
              <a:t>Employee_Salary</a:t>
            </a:r>
            <a:r>
              <a:rPr lang="en-US" sz="2000" dirty="0" smtClean="0"/>
              <a:t>;</a:t>
            </a:r>
          </a:p>
          <a:p>
            <a:pPr>
              <a:buNone/>
            </a:pPr>
            <a:r>
              <a:rPr lang="en-US" sz="2000" b="1" dirty="0" smtClean="0">
                <a:solidFill>
                  <a:schemeClr val="tx2"/>
                </a:solidFill>
              </a:rPr>
              <a:t>AVG() Function</a:t>
            </a:r>
            <a:endParaRPr lang="en-US" sz="2000" dirty="0" smtClean="0">
              <a:solidFill>
                <a:schemeClr val="tx2"/>
              </a:solidFill>
            </a:endParaRPr>
          </a:p>
          <a:p>
            <a:pPr>
              <a:buNone/>
            </a:pPr>
            <a:r>
              <a:rPr lang="en-US" sz="2000" b="1" dirty="0" smtClean="0"/>
              <a:t>Example</a:t>
            </a:r>
            <a:endParaRPr lang="en-US" sz="2000" dirty="0" smtClean="0"/>
          </a:p>
          <a:p>
            <a:pPr fontAlgn="base"/>
            <a:r>
              <a:rPr lang="en-US" sz="2000" dirty="0" smtClean="0"/>
              <a:t>SELECT AVG(Salary) FROM </a:t>
            </a:r>
            <a:r>
              <a:rPr lang="en-US" sz="2000" dirty="0" err="1" smtClean="0"/>
              <a:t>Employee_Salary</a:t>
            </a:r>
            <a:r>
              <a:rPr lang="en-US" sz="2000" dirty="0" smtClean="0"/>
              <a:t>;</a:t>
            </a:r>
          </a:p>
          <a:p>
            <a:pPr>
              <a:buNone/>
            </a:pPr>
            <a:r>
              <a:rPr lang="en-US" sz="2000" b="1" dirty="0" smtClean="0">
                <a:solidFill>
                  <a:schemeClr val="tx2"/>
                </a:solidFill>
              </a:rPr>
              <a:t>NULL Functions</a:t>
            </a:r>
            <a:endParaRPr lang="en-US" sz="2000" dirty="0" smtClean="0">
              <a:solidFill>
                <a:schemeClr val="tx2"/>
              </a:solidFill>
            </a:endParaRPr>
          </a:p>
          <a:p>
            <a:pPr fontAlgn="base"/>
            <a:r>
              <a:rPr lang="en-US" sz="2000" dirty="0" smtClean="0"/>
              <a:t>SELECT </a:t>
            </a:r>
            <a:r>
              <a:rPr lang="en-US" sz="2000" dirty="0" err="1" smtClean="0"/>
              <a:t>EmployeeID</a:t>
            </a:r>
            <a:r>
              <a:rPr lang="en-US" sz="2000" dirty="0" smtClean="0"/>
              <a:t> * (</a:t>
            </a:r>
            <a:r>
              <a:rPr lang="en-US" sz="2000" dirty="0" err="1" smtClean="0"/>
              <a:t>Month_Year_of_Salary</a:t>
            </a:r>
            <a:r>
              <a:rPr lang="en-US" sz="2000" dirty="0" smtClean="0"/>
              <a:t> + ISNULL(Salary, 0))</a:t>
            </a:r>
          </a:p>
          <a:p>
            <a:pPr fontAlgn="base">
              <a:buNone/>
            </a:pPr>
            <a:r>
              <a:rPr lang="en-US" sz="2000" dirty="0" smtClean="0"/>
              <a:t>      FROM </a:t>
            </a:r>
            <a:r>
              <a:rPr lang="en-US" sz="2000" dirty="0" err="1" smtClean="0"/>
              <a:t>Employee_Salary</a:t>
            </a:r>
            <a:r>
              <a:rPr lang="en-US" sz="2000" dirty="0" smtClean="0"/>
              <a:t>;</a:t>
            </a:r>
          </a:p>
          <a:p>
            <a:endParaRPr lang="en-US" sz="2000" dirty="0"/>
          </a:p>
        </p:txBody>
      </p:sp>
      <p:sp>
        <p:nvSpPr>
          <p:cNvPr id="3" name="Rectangle 2"/>
          <p:cNvSpPr/>
          <p:nvPr/>
        </p:nvSpPr>
        <p:spPr>
          <a:xfrm>
            <a:off x="2743200" y="914400"/>
            <a:ext cx="3213829" cy="523220"/>
          </a:xfrm>
          <a:prstGeom prst="rect">
            <a:avLst/>
          </a:prstGeom>
        </p:spPr>
        <p:txBody>
          <a:bodyPr wrap="none">
            <a:spAutoFit/>
          </a:bodyPr>
          <a:lstStyle/>
          <a:p>
            <a:r>
              <a:rPr lang="en-US" sz="2800" b="1" dirty="0" smtClean="0">
                <a:solidFill>
                  <a:srgbClr val="C00000"/>
                </a:solidFill>
              </a:rPr>
              <a:t>Aggregate Functions</a:t>
            </a:r>
            <a:endParaRPr lang="en-US" sz="2800" dirty="0" smtClean="0">
              <a:solidFill>
                <a:srgbClr val="C0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2057400"/>
            <a:ext cx="8534400" cy="4525963"/>
          </a:xfrm>
        </p:spPr>
        <p:txBody>
          <a:bodyPr/>
          <a:lstStyle/>
          <a:p>
            <a:r>
              <a:rPr lang="en-US" b="1" dirty="0" smtClean="0"/>
              <a:t>Nested queries </a:t>
            </a:r>
            <a:r>
              <a:rPr lang="en-US" dirty="0" smtClean="0"/>
              <a:t>are those queries which have an outer query and inner </a:t>
            </a:r>
            <a:r>
              <a:rPr lang="en-US" dirty="0" err="1" smtClean="0"/>
              <a:t>subquery</a:t>
            </a:r>
            <a:r>
              <a:rPr lang="en-US" dirty="0" smtClean="0"/>
              <a:t>. </a:t>
            </a:r>
          </a:p>
          <a:p>
            <a:r>
              <a:rPr lang="en-US" dirty="0" smtClean="0"/>
              <a:t>So, basically, the </a:t>
            </a:r>
            <a:r>
              <a:rPr lang="en-US" dirty="0" err="1" smtClean="0"/>
              <a:t>subquery</a:t>
            </a:r>
            <a:r>
              <a:rPr lang="en-US" dirty="0" smtClean="0"/>
              <a:t> is a query which is nested within another query such as </a:t>
            </a:r>
            <a:r>
              <a:rPr lang="en-US" dirty="0" smtClean="0">
                <a:hlinkClick r:id="rId2"/>
              </a:rPr>
              <a:t>SELECT</a:t>
            </a:r>
            <a:r>
              <a:rPr lang="en-US" dirty="0" smtClean="0"/>
              <a:t>, </a:t>
            </a:r>
            <a:r>
              <a:rPr lang="en-US" dirty="0" smtClean="0">
                <a:hlinkClick r:id="rId2"/>
              </a:rPr>
              <a:t>INSERT</a:t>
            </a:r>
            <a:r>
              <a:rPr lang="en-US" dirty="0" smtClean="0"/>
              <a:t>, </a:t>
            </a:r>
            <a:r>
              <a:rPr lang="en-US" dirty="0" smtClean="0">
                <a:hlinkClick r:id="rId2"/>
              </a:rPr>
              <a:t>UPDATE</a:t>
            </a:r>
            <a:r>
              <a:rPr lang="en-US" dirty="0" smtClean="0"/>
              <a:t> or </a:t>
            </a:r>
            <a:r>
              <a:rPr lang="en-US" dirty="0" smtClean="0">
                <a:hlinkClick r:id="rId2"/>
              </a:rPr>
              <a:t>DELETE</a:t>
            </a:r>
            <a:r>
              <a:rPr lang="en-US" dirty="0" smtClean="0"/>
              <a:t>. </a:t>
            </a:r>
            <a:endParaRPr lang="en-US" dirty="0"/>
          </a:p>
        </p:txBody>
      </p:sp>
      <p:sp>
        <p:nvSpPr>
          <p:cNvPr id="4" name="Rectangle 3"/>
          <p:cNvSpPr/>
          <p:nvPr/>
        </p:nvSpPr>
        <p:spPr>
          <a:xfrm>
            <a:off x="1447800" y="1066800"/>
            <a:ext cx="6350200" cy="646331"/>
          </a:xfrm>
          <a:prstGeom prst="rect">
            <a:avLst/>
          </a:prstGeom>
        </p:spPr>
        <p:txBody>
          <a:bodyPr wrap="none">
            <a:spAutoFit/>
          </a:bodyPr>
          <a:lstStyle/>
          <a:p>
            <a:r>
              <a:rPr lang="en-US" sz="3600" b="1" dirty="0" smtClean="0">
                <a:solidFill>
                  <a:srgbClr val="C00000"/>
                </a:solidFill>
              </a:rPr>
              <a:t>SQL Commands: Nested Queries</a:t>
            </a:r>
            <a:endParaRPr lang="en-US" sz="3600" dirty="0" smtClean="0">
              <a:solidFill>
                <a:srgbClr val="C0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Nested Queries - SQL Commands - Edureka"/>
          <p:cNvPicPr>
            <a:picLocks noChangeAspect="1" noChangeArrowheads="1"/>
          </p:cNvPicPr>
          <p:nvPr/>
        </p:nvPicPr>
        <p:blipFill>
          <a:blip r:embed="rId2"/>
          <a:srcRect/>
          <a:stretch>
            <a:fillRect/>
          </a:stretch>
        </p:blipFill>
        <p:spPr bwMode="auto">
          <a:xfrm>
            <a:off x="274320" y="1676400"/>
            <a:ext cx="8488680" cy="4226942"/>
          </a:xfrm>
          <a:prstGeom prst="rect">
            <a:avLst/>
          </a:prstGeom>
          <a:noFill/>
        </p:spPr>
      </p:pic>
      <p:sp>
        <p:nvSpPr>
          <p:cNvPr id="4" name="Rectangle 3"/>
          <p:cNvSpPr/>
          <p:nvPr/>
        </p:nvSpPr>
        <p:spPr>
          <a:xfrm>
            <a:off x="1981200" y="914400"/>
            <a:ext cx="4982069" cy="523220"/>
          </a:xfrm>
          <a:prstGeom prst="rect">
            <a:avLst/>
          </a:prstGeom>
        </p:spPr>
        <p:txBody>
          <a:bodyPr wrap="none">
            <a:spAutoFit/>
          </a:bodyPr>
          <a:lstStyle/>
          <a:p>
            <a:r>
              <a:rPr lang="en-US" sz="2800" b="1" dirty="0" smtClean="0">
                <a:solidFill>
                  <a:srgbClr val="C00000"/>
                </a:solidFill>
              </a:rPr>
              <a:t>SQL Commands: Nested Queries</a:t>
            </a:r>
            <a:endParaRPr lang="en-US" sz="2800" dirty="0" smtClean="0">
              <a:solidFill>
                <a:srgbClr val="C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5653" t="22299" r="17404" b="20579"/>
          <a:stretch>
            <a:fillRect/>
          </a:stretch>
        </p:blipFill>
        <p:spPr bwMode="auto">
          <a:xfrm>
            <a:off x="304800" y="1295400"/>
            <a:ext cx="8577072" cy="4114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04800" y="1600200"/>
          <a:ext cx="8534400" cy="4210249"/>
        </p:xfrm>
        <a:graphic>
          <a:graphicData uri="http://schemas.openxmlformats.org/drawingml/2006/table">
            <a:tbl>
              <a:tblPr/>
              <a:tblGrid>
                <a:gridCol w="1170040"/>
                <a:gridCol w="1115961"/>
                <a:gridCol w="1219200"/>
                <a:gridCol w="1295400"/>
                <a:gridCol w="1600200"/>
                <a:gridCol w="1219200"/>
                <a:gridCol w="914399"/>
              </a:tblGrid>
              <a:tr h="952277">
                <a:tc>
                  <a:txBody>
                    <a:bodyPr/>
                    <a:lstStyle/>
                    <a:p>
                      <a:pPr algn="ctr"/>
                      <a:r>
                        <a:rPr lang="en-US" sz="1800" b="1" dirty="0" smtClean="0">
                          <a:solidFill>
                            <a:schemeClr val="bg1"/>
                          </a:solidFill>
                        </a:rPr>
                        <a:t>Employee</a:t>
                      </a:r>
                    </a:p>
                    <a:p>
                      <a:pPr algn="ctr"/>
                      <a:r>
                        <a:rPr lang="en-US" sz="1800" b="1" dirty="0" smtClean="0">
                          <a:solidFill>
                            <a:schemeClr val="bg1"/>
                          </a:solidFill>
                        </a:rPr>
                        <a:t>ID</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smtClean="0">
                          <a:solidFill>
                            <a:schemeClr val="bg1"/>
                          </a:solidFill>
                        </a:rPr>
                        <a:t>Employee</a:t>
                      </a:r>
                    </a:p>
                    <a:p>
                      <a:pPr algn="ctr"/>
                      <a:r>
                        <a:rPr lang="en-US" sz="1800" b="1" dirty="0" smtClean="0">
                          <a:solidFill>
                            <a:schemeClr val="bg1"/>
                          </a:solidFill>
                        </a:rPr>
                        <a:t>Name</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a:solidFill>
                            <a:schemeClr val="bg1"/>
                          </a:solidFill>
                        </a:rPr>
                        <a:t>Emergency </a:t>
                      </a:r>
                      <a:r>
                        <a:rPr lang="en-US" sz="1800" b="1" dirty="0" smtClean="0">
                          <a:solidFill>
                            <a:schemeClr val="bg1"/>
                          </a:solidFill>
                        </a:rPr>
                        <a:t>Contact</a:t>
                      </a:r>
                    </a:p>
                    <a:p>
                      <a:pPr algn="ctr"/>
                      <a:r>
                        <a:rPr lang="en-US" sz="1800" b="1" dirty="0" smtClean="0">
                          <a:solidFill>
                            <a:schemeClr val="bg1"/>
                          </a:solidFill>
                        </a:rPr>
                        <a:t>Name</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smtClean="0">
                          <a:solidFill>
                            <a:schemeClr val="bg1"/>
                          </a:solidFill>
                        </a:rPr>
                        <a:t>Phone</a:t>
                      </a:r>
                    </a:p>
                    <a:p>
                      <a:pPr algn="ctr"/>
                      <a:r>
                        <a:rPr lang="en-US" sz="1800" b="1" dirty="0" smtClean="0">
                          <a:solidFill>
                            <a:schemeClr val="bg1"/>
                          </a:solidFill>
                        </a:rPr>
                        <a:t>Number</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a:solidFill>
                            <a:schemeClr val="bg1"/>
                          </a:solidFill>
                        </a:rPr>
                        <a:t>Address</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a:solidFill>
                            <a:schemeClr val="bg1"/>
                          </a:solidFill>
                        </a:rPr>
                        <a:t>City</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c>
                  <a:txBody>
                    <a:bodyPr/>
                    <a:lstStyle/>
                    <a:p>
                      <a:pPr algn="ctr"/>
                      <a:r>
                        <a:rPr lang="en-US" sz="1800" b="1" dirty="0">
                          <a:solidFill>
                            <a:schemeClr val="bg1"/>
                          </a:solidFill>
                        </a:rPr>
                        <a:t>Country</a:t>
                      </a:r>
                      <a:endParaRPr lang="en-US" sz="1800" dirty="0">
                        <a:solidFill>
                          <a:schemeClr val="bg1"/>
                        </a:solidFill>
                      </a:endParaRP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DD9"/>
                    </a:solidFill>
                  </a:tcPr>
                </a:tc>
              </a:tr>
              <a:tr h="712982">
                <a:tc>
                  <a:txBody>
                    <a:bodyPr/>
                    <a:lstStyle/>
                    <a:p>
                      <a:pPr algn="ctr"/>
                      <a:r>
                        <a:rPr lang="en-US" sz="1800" dirty="0"/>
                        <a:t>01</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Shanaya</a:t>
                      </a:r>
                      <a:endParaRPr lang="en-US" sz="1800" dirty="0"/>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Abhinay</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9898765612</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Oberoi Street 23</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 Mumbai</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India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2982">
                <a:tc>
                  <a:txBody>
                    <a:bodyPr/>
                    <a:lstStyle/>
                    <a:p>
                      <a:pPr algn="ctr"/>
                      <a:r>
                        <a:rPr lang="en-US" sz="1800"/>
                        <a:t>02</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Anay</a:t>
                      </a:r>
                      <a:endParaRPr lang="en-US" sz="1800" dirty="0"/>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Soumya</a:t>
                      </a:r>
                      <a:endParaRPr lang="en-US" sz="1800" dirty="0"/>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9432156783</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Marathalli House No 23</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Delhi</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India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9088">
                <a:tc>
                  <a:txBody>
                    <a:bodyPr/>
                    <a:lstStyle/>
                    <a:p>
                      <a:pPr algn="ctr"/>
                      <a:r>
                        <a:rPr lang="en-US" sz="1800"/>
                        <a:t>03</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Preeti</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err="1"/>
                        <a:t>Rohan</a:t>
                      </a:r>
                      <a:endParaRPr lang="en-US" sz="1800" dirty="0"/>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9764234519</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Queens Road 45</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Bangalore</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India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2982">
                <a:tc>
                  <a:txBody>
                    <a:bodyPr/>
                    <a:lstStyle/>
                    <a:p>
                      <a:pPr algn="ctr"/>
                      <a:r>
                        <a:rPr lang="en-US" sz="1800"/>
                        <a:t>04</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Vihaan</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Akriti</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9966442211</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Brigade Road Block 4</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Hyderabad</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India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9088">
                <a:tc>
                  <a:txBody>
                    <a:bodyPr/>
                    <a:lstStyle/>
                    <a:p>
                      <a:pPr algn="ctr"/>
                      <a:r>
                        <a:rPr lang="en-US" sz="1800"/>
                        <a:t>05</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Manasa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Shourya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9543176246</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Mayo Road 23</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t>Kolkata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India</a:t>
                      </a:r>
                    </a:p>
                  </a:txBody>
                  <a:tcPr marL="37134" marR="71298" marT="35649" marB="3564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a:r>
            <a:br>
              <a:rPr kumimoji="0" lang="en-US" sz="1800" b="0" i="0" u="none" strike="noStrike" cap="none" normalizeH="0" baseline="0" smtClean="0">
                <a:ln>
                  <a:noFill/>
                </a:ln>
                <a:solidFill>
                  <a:schemeClr val="tx1"/>
                </a:solidFill>
                <a:effectLst/>
                <a:latin typeface="Arial" charset="0"/>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p:txBody>
      </p:sp>
      <p:sp>
        <p:nvSpPr>
          <p:cNvPr id="5" name="Rectangle 4"/>
          <p:cNvSpPr/>
          <p:nvPr/>
        </p:nvSpPr>
        <p:spPr>
          <a:xfrm>
            <a:off x="2971800" y="990600"/>
            <a:ext cx="3306418"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DATABASE EXAMPLE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4450449"/>
          </a:xfrm>
          <a:prstGeom prst="rect">
            <a:avLst/>
          </a:prstGeom>
        </p:spPr>
        <p:txBody>
          <a:bodyPr wrap="square">
            <a:spAutoFit/>
          </a:bodyPr>
          <a:lstStyle/>
          <a:p>
            <a:r>
              <a:rPr lang="en-US" sz="2400" dirty="0" smtClean="0"/>
              <a:t>Notice that the "</a:t>
            </a:r>
            <a:r>
              <a:rPr lang="en-US" sz="2400" dirty="0" err="1" smtClean="0"/>
              <a:t>PersonID</a:t>
            </a:r>
            <a:r>
              <a:rPr lang="en-US" sz="2400" dirty="0" smtClean="0"/>
              <a:t>" column in the "Orders" table points to the "</a:t>
            </a:r>
            <a:r>
              <a:rPr lang="en-US" sz="2400" dirty="0" err="1" smtClean="0"/>
              <a:t>PersonID</a:t>
            </a:r>
            <a:r>
              <a:rPr lang="en-US" sz="2400" dirty="0" smtClean="0"/>
              <a:t>" column in the "Persons" table.</a:t>
            </a:r>
          </a:p>
          <a:p>
            <a:r>
              <a:rPr lang="en-US" sz="2400" dirty="0" smtClean="0"/>
              <a:t>The "</a:t>
            </a:r>
            <a:r>
              <a:rPr lang="en-US" sz="2400" dirty="0" err="1" smtClean="0"/>
              <a:t>PersonID</a:t>
            </a:r>
            <a:r>
              <a:rPr lang="en-US" sz="2400" dirty="0" smtClean="0"/>
              <a:t>" column in the "Persons" table is the PRIMARY KEY in the "Persons" table.</a:t>
            </a:r>
          </a:p>
          <a:p>
            <a:r>
              <a:rPr lang="en-US" sz="2400" dirty="0" smtClean="0"/>
              <a:t>The "</a:t>
            </a:r>
            <a:r>
              <a:rPr lang="en-US" sz="2400" dirty="0" err="1" smtClean="0"/>
              <a:t>PersonID</a:t>
            </a:r>
            <a:r>
              <a:rPr lang="en-US" sz="2400" dirty="0" smtClean="0"/>
              <a:t>" column in the "Orders" table is a FOREIGN KEY in the "Orders" table.</a:t>
            </a:r>
          </a:p>
          <a:p>
            <a:r>
              <a:rPr lang="en-US" sz="2400" dirty="0" smtClean="0"/>
              <a:t>The FOREIGN KEY constraint is used to prevent actions that would destroy links between tables.</a:t>
            </a:r>
          </a:p>
          <a:p>
            <a:r>
              <a:rPr lang="en-US" sz="2400" dirty="0" smtClean="0"/>
              <a:t>The FOREIGN KEY constraint also prevents invalid data from being inserted into the foreign key column, because it has to be one of the values contained in the table it points to.</a:t>
            </a:r>
            <a:endParaRPr lang="en-US"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6667" t="17787" r="18333" b="16996"/>
          <a:stretch>
            <a:fillRect/>
          </a:stretch>
        </p:blipFill>
        <p:spPr bwMode="auto">
          <a:xfrm>
            <a:off x="762000" y="1295400"/>
            <a:ext cx="7834748" cy="4419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 TABLE Persons (</a:t>
            </a:r>
            <a:br>
              <a:rPr lang="en-US" dirty="0" smtClean="0"/>
            </a:br>
            <a:r>
              <a:rPr lang="en-US" dirty="0" smtClean="0"/>
              <a:t>    ID </a:t>
            </a:r>
            <a:r>
              <a:rPr lang="en-US" dirty="0" err="1" smtClean="0"/>
              <a:t>int</a:t>
            </a:r>
            <a:r>
              <a:rPr lang="en-US" dirty="0" smtClean="0"/>
              <a:t> NOT NULL PRIMARY KEY,</a:t>
            </a:r>
            <a:br>
              <a:rPr lang="en-US" dirty="0" smtClean="0"/>
            </a:br>
            <a:r>
              <a:rPr lang="en-US" dirty="0" smtClean="0"/>
              <a:t>    </a:t>
            </a:r>
            <a:r>
              <a:rPr lang="en-US" dirty="0" err="1" smtClean="0"/>
              <a:t>LastName</a:t>
            </a:r>
            <a:r>
              <a:rPr lang="en-US" dirty="0" smtClean="0"/>
              <a:t> </a:t>
            </a:r>
            <a:r>
              <a:rPr lang="en-US" dirty="0" err="1" smtClean="0"/>
              <a:t>varchar</a:t>
            </a:r>
            <a:r>
              <a:rPr lang="en-US" dirty="0" smtClean="0"/>
              <a:t>(255) NOT NULL,</a:t>
            </a:r>
            <a:br>
              <a:rPr lang="en-US" dirty="0" smtClean="0"/>
            </a:br>
            <a:r>
              <a:rPr lang="en-US" dirty="0" smtClean="0"/>
              <a:t>    </a:t>
            </a:r>
            <a:r>
              <a:rPr lang="en-US" dirty="0" err="1" smtClean="0"/>
              <a:t>FirstName</a:t>
            </a:r>
            <a:r>
              <a:rPr lang="en-US" dirty="0" smtClean="0"/>
              <a:t> </a:t>
            </a:r>
            <a:r>
              <a:rPr lang="en-US" dirty="0" err="1" smtClean="0"/>
              <a:t>varchar</a:t>
            </a:r>
            <a:r>
              <a:rPr lang="en-US" dirty="0" smtClean="0"/>
              <a:t>(255),</a:t>
            </a:r>
            <a:br>
              <a:rPr lang="en-US" dirty="0" smtClean="0"/>
            </a:br>
            <a:r>
              <a:rPr lang="en-US" dirty="0" smtClean="0"/>
              <a:t>    Age </a:t>
            </a:r>
            <a:r>
              <a:rPr lang="en-US" dirty="0" err="1" smtClean="0"/>
              <a:t>int</a:t>
            </a:r>
            <a:r>
              <a:rPr lang="en-US" dirty="0" smtClean="0"/>
              <a:t>);</a:t>
            </a:r>
          </a:p>
          <a:p>
            <a:pPr>
              <a:buNone/>
            </a:pP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 TABLE Persons (</a:t>
            </a:r>
            <a:br>
              <a:rPr lang="en-US" dirty="0" smtClean="0"/>
            </a:br>
            <a:r>
              <a:rPr lang="en-US" dirty="0" smtClean="0"/>
              <a:t>    ID </a:t>
            </a:r>
            <a:r>
              <a:rPr lang="en-US" dirty="0" err="1" smtClean="0"/>
              <a:t>int</a:t>
            </a:r>
            <a:r>
              <a:rPr lang="en-US" dirty="0" smtClean="0"/>
              <a:t> NOT NULL,</a:t>
            </a:r>
            <a:br>
              <a:rPr lang="en-US" dirty="0" smtClean="0"/>
            </a:br>
            <a:r>
              <a:rPr lang="en-US" dirty="0" smtClean="0"/>
              <a:t>    </a:t>
            </a:r>
            <a:r>
              <a:rPr lang="en-US" dirty="0" err="1" smtClean="0"/>
              <a:t>LastName</a:t>
            </a:r>
            <a:r>
              <a:rPr lang="en-US" dirty="0" smtClean="0"/>
              <a:t> </a:t>
            </a:r>
            <a:r>
              <a:rPr lang="en-US" dirty="0" err="1" smtClean="0"/>
              <a:t>varchar</a:t>
            </a:r>
            <a:r>
              <a:rPr lang="en-US" dirty="0" smtClean="0"/>
              <a:t>(255) NOT NULL,</a:t>
            </a:r>
            <a:br>
              <a:rPr lang="en-US" dirty="0" smtClean="0"/>
            </a:br>
            <a:r>
              <a:rPr lang="en-US" dirty="0" smtClean="0"/>
              <a:t>    </a:t>
            </a:r>
            <a:r>
              <a:rPr lang="en-US" dirty="0" err="1" smtClean="0"/>
              <a:t>FirstName</a:t>
            </a:r>
            <a:r>
              <a:rPr lang="en-US" dirty="0" smtClean="0"/>
              <a:t> </a:t>
            </a:r>
            <a:r>
              <a:rPr lang="en-US" dirty="0" err="1" smtClean="0"/>
              <a:t>varchar</a:t>
            </a:r>
            <a:r>
              <a:rPr lang="en-US" dirty="0" smtClean="0"/>
              <a:t>(255),</a:t>
            </a:r>
            <a:br>
              <a:rPr lang="en-US" dirty="0" smtClean="0"/>
            </a:br>
            <a:r>
              <a:rPr lang="en-US" dirty="0" smtClean="0"/>
              <a:t>    Age </a:t>
            </a:r>
            <a:r>
              <a:rPr lang="en-US" dirty="0" err="1" smtClean="0"/>
              <a:t>int</a:t>
            </a:r>
            <a:r>
              <a:rPr lang="en-US" dirty="0" smtClean="0"/>
              <a:t>,</a:t>
            </a:r>
            <a:br>
              <a:rPr lang="en-US" dirty="0" smtClean="0"/>
            </a:br>
            <a:r>
              <a:rPr lang="en-US" dirty="0" smtClean="0"/>
              <a:t>    CONSTRAINT </a:t>
            </a:r>
            <a:r>
              <a:rPr lang="en-US" dirty="0" err="1" smtClean="0"/>
              <a:t>PK_Person</a:t>
            </a:r>
            <a:r>
              <a:rPr lang="en-US" dirty="0" smtClean="0"/>
              <a:t> PRIMARY KEY </a:t>
            </a:r>
          </a:p>
          <a:p>
            <a:pPr>
              <a:buNone/>
            </a:pPr>
            <a:r>
              <a:rPr lang="en-US" dirty="0" smtClean="0"/>
              <a:t>       (</a:t>
            </a:r>
            <a:r>
              <a:rPr lang="en-US" dirty="0" err="1" smtClean="0"/>
              <a:t>ID,LastName</a:t>
            </a:r>
            <a:r>
              <a:rPr lang="en-US" dirty="0" smtClean="0"/>
              <a: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ALTER TABLE Persons</a:t>
            </a:r>
            <a:br>
              <a:rPr lang="en-US" dirty="0" smtClean="0"/>
            </a:br>
            <a:r>
              <a:rPr lang="en-US" dirty="0" smtClean="0"/>
              <a:t>ADD PRIMARY KEY (ID);</a:t>
            </a:r>
          </a:p>
          <a:p>
            <a:r>
              <a:rPr lang="en-US" dirty="0" smtClean="0"/>
              <a:t>ALTER TABLE Persons</a:t>
            </a:r>
            <a:br>
              <a:rPr lang="en-US" dirty="0" smtClean="0"/>
            </a:br>
            <a:r>
              <a:rPr lang="en-US" dirty="0" smtClean="0"/>
              <a:t>DROP PRIMARY KEY;</a:t>
            </a:r>
          </a:p>
          <a:p>
            <a:r>
              <a:rPr lang="fr-FR" dirty="0" smtClean="0"/>
              <a:t>ALTER TABLE </a:t>
            </a:r>
            <a:r>
              <a:rPr lang="fr-FR" dirty="0" err="1" smtClean="0"/>
              <a:t>Persons</a:t>
            </a:r>
            <a:r>
              <a:rPr lang="fr-FR" dirty="0" smtClean="0"/>
              <a:t/>
            </a:r>
            <a:br>
              <a:rPr lang="fr-FR" dirty="0" smtClean="0"/>
            </a:br>
            <a:r>
              <a:rPr lang="fr-FR" dirty="0" smtClean="0"/>
              <a:t>DROP CONSTRAINT </a:t>
            </a:r>
            <a:r>
              <a:rPr lang="fr-FR" dirty="0" err="1" smtClean="0"/>
              <a:t>PK_Person</a:t>
            </a:r>
            <a:r>
              <a:rPr lang="fr-FR" dirty="0" smtClean="0"/>
              <a:t>;</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6493" t="26247" r="24370" b="27434"/>
          <a:stretch>
            <a:fillRect/>
          </a:stretch>
        </p:blipFill>
        <p:spPr bwMode="auto">
          <a:xfrm>
            <a:off x="381000" y="1295400"/>
            <a:ext cx="83058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 TABLE Orders (</a:t>
            </a:r>
            <a:br>
              <a:rPr lang="en-US" dirty="0" smtClean="0"/>
            </a:br>
            <a:r>
              <a:rPr lang="en-US" dirty="0" smtClean="0"/>
              <a:t>    </a:t>
            </a:r>
            <a:r>
              <a:rPr lang="en-US" dirty="0" err="1" smtClean="0"/>
              <a:t>OrderID</a:t>
            </a:r>
            <a:r>
              <a:rPr lang="en-US" dirty="0" smtClean="0"/>
              <a:t> </a:t>
            </a:r>
            <a:r>
              <a:rPr lang="en-US" dirty="0" err="1" smtClean="0"/>
              <a:t>int</a:t>
            </a:r>
            <a:r>
              <a:rPr lang="en-US" dirty="0" smtClean="0"/>
              <a:t> NOT NULL,</a:t>
            </a:r>
            <a:br>
              <a:rPr lang="en-US" dirty="0" smtClean="0"/>
            </a:br>
            <a:r>
              <a:rPr lang="en-US" dirty="0" smtClean="0"/>
              <a:t>    </a:t>
            </a:r>
            <a:r>
              <a:rPr lang="en-US" dirty="0" err="1" smtClean="0"/>
              <a:t>OrderNumber</a:t>
            </a:r>
            <a:r>
              <a:rPr lang="en-US" dirty="0" smtClean="0"/>
              <a:t> </a:t>
            </a:r>
            <a:r>
              <a:rPr lang="en-US" dirty="0" err="1" smtClean="0"/>
              <a:t>int</a:t>
            </a:r>
            <a:r>
              <a:rPr lang="en-US" dirty="0" smtClean="0"/>
              <a:t> NOT NULL,</a:t>
            </a:r>
            <a:br>
              <a:rPr lang="en-US" dirty="0" smtClean="0"/>
            </a:br>
            <a:r>
              <a:rPr lang="en-US" dirty="0" smtClean="0"/>
              <a:t>    </a:t>
            </a:r>
            <a:r>
              <a:rPr lang="en-US" dirty="0" err="1" smtClean="0"/>
              <a:t>PersonID</a:t>
            </a:r>
            <a:r>
              <a:rPr lang="en-US" dirty="0" smtClean="0"/>
              <a:t> </a:t>
            </a:r>
            <a:r>
              <a:rPr lang="en-US" dirty="0" err="1" smtClean="0"/>
              <a:t>int</a:t>
            </a:r>
            <a:r>
              <a:rPr lang="en-US" dirty="0" smtClean="0"/>
              <a:t>,</a:t>
            </a:r>
            <a:br>
              <a:rPr lang="en-US" dirty="0" smtClean="0"/>
            </a:br>
            <a:r>
              <a:rPr lang="en-US" dirty="0" smtClean="0"/>
              <a:t>    PRIMARY KEY (</a:t>
            </a:r>
            <a:r>
              <a:rPr lang="en-US" dirty="0" err="1" smtClean="0"/>
              <a:t>OrderID</a:t>
            </a:r>
            <a:r>
              <a:rPr lang="en-US" dirty="0" smtClean="0"/>
              <a:t>),</a:t>
            </a:r>
            <a:br>
              <a:rPr lang="en-US" dirty="0" smtClean="0"/>
            </a:br>
            <a:r>
              <a:rPr lang="en-US" dirty="0" smtClean="0"/>
              <a:t>    CONSTRAINT </a:t>
            </a:r>
            <a:r>
              <a:rPr lang="en-US" dirty="0" err="1" smtClean="0"/>
              <a:t>FK_PersonOrder</a:t>
            </a:r>
            <a:r>
              <a:rPr lang="en-US" dirty="0" smtClean="0"/>
              <a:t> FOREIGN KEY (</a:t>
            </a:r>
            <a:r>
              <a:rPr lang="en-US" dirty="0" err="1" smtClean="0"/>
              <a:t>PersonID</a:t>
            </a:r>
            <a:r>
              <a:rPr lang="en-US" dirty="0" smtClean="0"/>
              <a:t>)</a:t>
            </a:r>
            <a:br>
              <a:rPr lang="en-US" dirty="0" smtClean="0"/>
            </a:br>
            <a:r>
              <a:rPr lang="en-US" dirty="0" smtClean="0"/>
              <a:t>    REFERENCES Persons(</a:t>
            </a:r>
            <a:r>
              <a:rPr lang="en-US" dirty="0" err="1" smtClean="0"/>
              <a:t>PersonID</a:t>
            </a:r>
            <a:r>
              <a:rPr lang="en-US" dirty="0" smtClean="0"/>
              <a:t>)</a:t>
            </a:r>
            <a:br>
              <a:rPr lang="en-US" dirty="0" smtClean="0"/>
            </a:br>
            <a:r>
              <a:rPr lang="en-US" dirty="0" smtClean="0"/>
              <a:t>);</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ALTER TABLE Orders</a:t>
            </a:r>
            <a:br>
              <a:rPr lang="en-US" dirty="0" smtClean="0"/>
            </a:br>
            <a:r>
              <a:rPr lang="en-US" dirty="0" smtClean="0"/>
              <a:t>ADD FOREIGN KEY (</a:t>
            </a:r>
            <a:r>
              <a:rPr lang="en-US" dirty="0" err="1" smtClean="0"/>
              <a:t>PersonID</a:t>
            </a:r>
            <a:r>
              <a:rPr lang="en-US" dirty="0" smtClean="0"/>
              <a:t>) REFERENCES Persons(</a:t>
            </a:r>
            <a:r>
              <a:rPr lang="en-US" dirty="0" err="1" smtClean="0"/>
              <a:t>PersonID</a:t>
            </a:r>
            <a:r>
              <a:rPr lang="en-US" dirty="0" smtClean="0"/>
              <a:t>);</a:t>
            </a:r>
          </a:p>
          <a:p>
            <a:r>
              <a:rPr lang="en-US" dirty="0" smtClean="0"/>
              <a:t>ALTER TABLE Orders</a:t>
            </a:r>
            <a:br>
              <a:rPr lang="en-US" dirty="0" smtClean="0"/>
            </a:br>
            <a:r>
              <a:rPr lang="en-US" dirty="0" smtClean="0"/>
              <a:t>ADD CONSTRAINT </a:t>
            </a:r>
            <a:r>
              <a:rPr lang="en-US" dirty="0" err="1" smtClean="0"/>
              <a:t>FK_PersonOrder</a:t>
            </a:r>
            <a:r>
              <a:rPr lang="en-US" dirty="0" smtClean="0"/>
              <a:t/>
            </a:r>
            <a:br>
              <a:rPr lang="en-US" dirty="0" smtClean="0"/>
            </a:br>
            <a:r>
              <a:rPr lang="en-US" dirty="0" smtClean="0"/>
              <a:t>FOREIGN KEY (</a:t>
            </a:r>
            <a:r>
              <a:rPr lang="en-US" dirty="0" err="1" smtClean="0"/>
              <a:t>PersonID</a:t>
            </a:r>
            <a:r>
              <a:rPr lang="en-US" dirty="0" smtClean="0"/>
              <a:t>) REFERENCES Persons(</a:t>
            </a:r>
            <a:r>
              <a:rPr lang="en-US" dirty="0" err="1" smtClean="0"/>
              <a:t>PersonID</a:t>
            </a:r>
            <a:r>
              <a:rPr lang="en-US" dirty="0" smtClean="0"/>
              <a:t>);</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ALTER TABLE Orders</a:t>
            </a:r>
            <a:br>
              <a:rPr lang="en-US" dirty="0" smtClean="0"/>
            </a:br>
            <a:r>
              <a:rPr lang="en-US" dirty="0" smtClean="0"/>
              <a:t>DROP FOREIGN KEY </a:t>
            </a:r>
            <a:r>
              <a:rPr lang="en-US" dirty="0" err="1" smtClean="0"/>
              <a:t>FK_PersonOrder</a:t>
            </a:r>
            <a:r>
              <a:rPr lang="en-US" dirty="0" smtClean="0"/>
              <a:t>;</a:t>
            </a:r>
          </a:p>
          <a:p>
            <a:r>
              <a:rPr lang="en-US" dirty="0" smtClean="0"/>
              <a:t>ALTER TABLE Orders</a:t>
            </a:r>
            <a:br>
              <a:rPr lang="en-US" dirty="0" smtClean="0"/>
            </a:br>
            <a:r>
              <a:rPr lang="en-US" dirty="0" smtClean="0"/>
              <a:t>DROP CONSTRAINT </a:t>
            </a:r>
            <a:r>
              <a:rPr lang="en-US" dirty="0" err="1" smtClean="0"/>
              <a:t>FK_PersonOrder</a:t>
            </a:r>
            <a:r>
              <a:rPr lang="en-US" dirty="0" smtClean="0"/>
              <a:t>;</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SQL Date Data Types</a:t>
            </a:r>
          </a:p>
          <a:p>
            <a:r>
              <a:rPr lang="en-US" b="1" dirty="0" smtClean="0"/>
              <a:t>MySQL</a:t>
            </a:r>
            <a:r>
              <a:rPr lang="en-US" dirty="0" smtClean="0"/>
              <a:t> comes with the following data types for storing a date or a date/time value in the database:</a:t>
            </a:r>
          </a:p>
          <a:p>
            <a:r>
              <a:rPr lang="en-US" dirty="0" smtClean="0"/>
              <a:t>DATE - format YYYY-MM-DD</a:t>
            </a:r>
          </a:p>
          <a:p>
            <a:r>
              <a:rPr lang="en-US" dirty="0" smtClean="0"/>
              <a:t>DATETIME - format: YYYY-MM-DD HH:MI:SS</a:t>
            </a:r>
          </a:p>
          <a:p>
            <a:r>
              <a:rPr lang="en-US" dirty="0" smtClean="0"/>
              <a:t>TIMESTAMP - format: YYYY-MM-DD HH:MI:SS</a:t>
            </a:r>
          </a:p>
          <a:p>
            <a:r>
              <a:rPr lang="en-US" dirty="0" smtClean="0"/>
              <a:t>YEAR - format YYYY or YY</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2133600"/>
            <a:ext cx="8229600" cy="4525963"/>
          </a:xfrm>
          <a:solidFill>
            <a:schemeClr val="accent1">
              <a:lumMod val="20000"/>
              <a:lumOff val="80000"/>
            </a:schemeClr>
          </a:solidFill>
        </p:spPr>
        <p:txBody>
          <a:bodyPr/>
          <a:lstStyle/>
          <a:p>
            <a:r>
              <a:rPr lang="en-US" dirty="0" smtClean="0">
                <a:hlinkClick r:id="rId2"/>
              </a:rPr>
              <a:t>CREATE</a:t>
            </a:r>
            <a:endParaRPr lang="en-US" dirty="0" smtClean="0"/>
          </a:p>
          <a:p>
            <a:r>
              <a:rPr lang="en-US" dirty="0" smtClean="0">
                <a:hlinkClick r:id="rId2"/>
              </a:rPr>
              <a:t>DROP</a:t>
            </a:r>
            <a:endParaRPr lang="en-US" dirty="0" smtClean="0"/>
          </a:p>
          <a:p>
            <a:r>
              <a:rPr lang="en-US" dirty="0" smtClean="0">
                <a:hlinkClick r:id="rId2"/>
              </a:rPr>
              <a:t>TRUNCATE</a:t>
            </a:r>
            <a:endParaRPr lang="en-US" dirty="0" smtClean="0"/>
          </a:p>
          <a:p>
            <a:r>
              <a:rPr lang="en-US" dirty="0" smtClean="0">
                <a:hlinkClick r:id="rId2"/>
              </a:rPr>
              <a:t>ALTER</a:t>
            </a:r>
            <a:endParaRPr lang="en-US" dirty="0" smtClean="0"/>
          </a:p>
          <a:p>
            <a:r>
              <a:rPr lang="en-US" dirty="0" smtClean="0">
                <a:hlinkClick r:id="rId2"/>
              </a:rPr>
              <a:t>BACKUP DATABASE</a:t>
            </a:r>
            <a:endParaRPr lang="en-US" dirty="0" smtClean="0"/>
          </a:p>
          <a:p>
            <a:endParaRPr lang="en-US" dirty="0"/>
          </a:p>
        </p:txBody>
      </p:sp>
      <p:sp>
        <p:nvSpPr>
          <p:cNvPr id="3" name="Rectangle 2"/>
          <p:cNvSpPr/>
          <p:nvPr/>
        </p:nvSpPr>
        <p:spPr>
          <a:xfrm>
            <a:off x="609600" y="990600"/>
            <a:ext cx="7772400" cy="1077218"/>
          </a:xfrm>
          <a:prstGeom prst="rect">
            <a:avLst/>
          </a:prstGeom>
        </p:spPr>
        <p:txBody>
          <a:bodyPr wrap="square">
            <a:spAutoFit/>
          </a:bodyPr>
          <a:lstStyle/>
          <a:p>
            <a:pPr algn="ctr"/>
            <a:r>
              <a:rPr lang="en-US" sz="3200" b="1" dirty="0" smtClean="0">
                <a:solidFill>
                  <a:srgbClr val="C00000"/>
                </a:solidFill>
              </a:rPr>
              <a:t>SQL Commands:</a:t>
            </a:r>
          </a:p>
          <a:p>
            <a:r>
              <a:rPr lang="en-US" sz="3200" b="1" dirty="0" smtClean="0">
                <a:solidFill>
                  <a:srgbClr val="C00000"/>
                </a:solidFill>
              </a:rPr>
              <a:t> Data Definition Language Commands (DDL)</a:t>
            </a:r>
            <a:endParaRPr lang="en-US" sz="3200" dirty="0">
              <a:solidFill>
                <a:srgbClr val="C0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SELECT * FROM Orders WHERE </a:t>
            </a:r>
            <a:r>
              <a:rPr lang="en-US" dirty="0" err="1" smtClean="0"/>
              <a:t>OrderDate</a:t>
            </a:r>
            <a:r>
              <a:rPr lang="en-US" dirty="0" smtClean="0"/>
              <a:t>='2008-11-11'</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SQL CREATE VIEW Examples</a:t>
            </a:r>
          </a:p>
          <a:p>
            <a:r>
              <a:rPr lang="en-US" dirty="0" smtClean="0"/>
              <a:t>CREATE VIEW [Brazil Customers] AS</a:t>
            </a:r>
            <a:br>
              <a:rPr lang="en-US" dirty="0" smtClean="0"/>
            </a:br>
            <a:r>
              <a:rPr lang="en-US" dirty="0" smtClean="0"/>
              <a:t>SELECT </a:t>
            </a:r>
            <a:r>
              <a:rPr lang="en-US" dirty="0" err="1" smtClean="0"/>
              <a:t>CustomerName</a:t>
            </a:r>
            <a:r>
              <a:rPr lang="en-US" dirty="0" smtClean="0"/>
              <a:t>, </a:t>
            </a:r>
            <a:r>
              <a:rPr lang="en-US" dirty="0" err="1" smtClean="0"/>
              <a:t>ContactName</a:t>
            </a:r>
            <a:r>
              <a:rPr lang="en-US" dirty="0" smtClean="0"/>
              <a:t/>
            </a:r>
            <a:br>
              <a:rPr lang="en-US" dirty="0" smtClean="0"/>
            </a:br>
            <a:r>
              <a:rPr lang="en-US" dirty="0" smtClean="0"/>
              <a:t>FROM Customers</a:t>
            </a:r>
            <a:br>
              <a:rPr lang="en-US" dirty="0" smtClean="0"/>
            </a:br>
            <a:r>
              <a:rPr lang="en-US" dirty="0" smtClean="0"/>
              <a:t>WHERE Country = 'Brazil';</a:t>
            </a:r>
          </a:p>
          <a:p>
            <a:r>
              <a:rPr lang="en-US" dirty="0" smtClean="0"/>
              <a:t>CREATE VIEW [Products Above Average Price] AS</a:t>
            </a:r>
            <a:br>
              <a:rPr lang="en-US" dirty="0" smtClean="0"/>
            </a:br>
            <a:r>
              <a:rPr lang="en-US" dirty="0" smtClean="0"/>
              <a:t>SELECT </a:t>
            </a:r>
            <a:r>
              <a:rPr lang="en-US" dirty="0" err="1" smtClean="0"/>
              <a:t>ProductName</a:t>
            </a:r>
            <a:r>
              <a:rPr lang="en-US" dirty="0" smtClean="0"/>
              <a:t>, Price</a:t>
            </a:r>
            <a:br>
              <a:rPr lang="en-US" dirty="0" smtClean="0"/>
            </a:br>
            <a:r>
              <a:rPr lang="en-US" dirty="0" smtClean="0"/>
              <a:t>FROM Products</a:t>
            </a:r>
            <a:br>
              <a:rPr lang="en-US" dirty="0" smtClean="0"/>
            </a:br>
            <a:r>
              <a:rPr lang="en-US" dirty="0" smtClean="0"/>
              <a:t>WHERE Price &gt; (SELECT AVG(Price) FROM Products);</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CREATE OR REPLACE VIEW </a:t>
            </a:r>
            <a:r>
              <a:rPr lang="en-US" i="1" dirty="0" err="1" smtClean="0"/>
              <a:t>view_name</a:t>
            </a:r>
            <a:r>
              <a:rPr lang="en-US" dirty="0" smtClean="0"/>
              <a:t> AS</a:t>
            </a:r>
            <a:br>
              <a:rPr lang="en-US" dirty="0" smtClean="0"/>
            </a:br>
            <a:r>
              <a:rPr lang="en-US" dirty="0" smtClean="0"/>
              <a:t>SELECT </a:t>
            </a:r>
            <a:r>
              <a:rPr lang="en-US" i="1" dirty="0" smtClean="0"/>
              <a:t>column1</a:t>
            </a:r>
            <a:r>
              <a:rPr lang="en-US" dirty="0" smtClean="0"/>
              <a:t>, </a:t>
            </a:r>
            <a:r>
              <a:rPr lang="en-US" i="1" dirty="0" smtClean="0"/>
              <a:t>column2</a:t>
            </a:r>
            <a:r>
              <a:rPr lang="en-US" dirty="0" smtClean="0"/>
              <a:t>, ...</a:t>
            </a:r>
            <a:br>
              <a:rPr lang="en-US" dirty="0" smtClean="0"/>
            </a:br>
            <a:r>
              <a:rPr lang="en-US" dirty="0" smtClean="0"/>
              <a:t>FROM </a:t>
            </a:r>
            <a:r>
              <a:rPr lang="en-US" i="1" dirty="0" err="1" smtClean="0"/>
              <a:t>table_name</a:t>
            </a:r>
            <a:r>
              <a:rPr lang="en-US" dirty="0" smtClean="0"/>
              <a:t/>
            </a:r>
            <a:br>
              <a:rPr lang="en-US" dirty="0" smtClean="0"/>
            </a:br>
            <a:r>
              <a:rPr lang="en-US" dirty="0" smtClean="0"/>
              <a:t>WHERE </a:t>
            </a:r>
            <a:r>
              <a:rPr lang="en-US" i="1" dirty="0" smtClean="0"/>
              <a:t>condition</a:t>
            </a:r>
            <a:r>
              <a:rPr lang="en-US" dirty="0" smtClean="0"/>
              <a:t>;</a:t>
            </a:r>
          </a:p>
          <a:p>
            <a:r>
              <a:rPr lang="en-US" dirty="0" smtClean="0"/>
              <a:t>CREATE OR REPLACE VIEW [Brazil Customers] AS</a:t>
            </a:r>
            <a:br>
              <a:rPr lang="en-US" dirty="0" smtClean="0"/>
            </a:br>
            <a:r>
              <a:rPr lang="en-US" dirty="0" smtClean="0"/>
              <a:t>SELECT </a:t>
            </a:r>
            <a:r>
              <a:rPr lang="en-US" dirty="0" err="1" smtClean="0"/>
              <a:t>CustomerName</a:t>
            </a:r>
            <a:r>
              <a:rPr lang="en-US" dirty="0" smtClean="0"/>
              <a:t>, </a:t>
            </a:r>
            <a:r>
              <a:rPr lang="en-US" dirty="0" err="1" smtClean="0"/>
              <a:t>ContactName</a:t>
            </a:r>
            <a:r>
              <a:rPr lang="en-US" dirty="0" smtClean="0"/>
              <a:t>, City</a:t>
            </a:r>
            <a:br>
              <a:rPr lang="en-US" dirty="0" smtClean="0"/>
            </a:br>
            <a:r>
              <a:rPr lang="en-US" dirty="0" smtClean="0"/>
              <a:t>FROM Customers</a:t>
            </a:r>
            <a:br>
              <a:rPr lang="en-US" dirty="0" smtClean="0"/>
            </a:br>
            <a:r>
              <a:rPr lang="en-US" dirty="0" smtClean="0"/>
              <a:t>WHERE Country = 'Brazil';</a:t>
            </a:r>
          </a:p>
          <a:p>
            <a:r>
              <a:rPr lang="en-US" dirty="0" smtClean="0"/>
              <a:t>DROP VIEW </a:t>
            </a:r>
            <a:r>
              <a:rPr lang="en-US" i="1" dirty="0" err="1" smtClean="0"/>
              <a:t>view_name</a:t>
            </a:r>
            <a:r>
              <a:rPr lang="en-US" dirty="0" smtClean="0"/>
              <a:t>;</a:t>
            </a:r>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Applications are developed using some general purpose languages like C, C++, JAVA, etc. These languages are used to get UIs, forms etc. </a:t>
            </a:r>
          </a:p>
          <a:p>
            <a:r>
              <a:rPr lang="en-US" dirty="0" smtClean="0"/>
              <a:t>SQLs inside the application language like C, C++, Java etc, and make these applications to communicate with DB.</a:t>
            </a:r>
          </a:p>
          <a:p>
            <a:endParaRPr lang="en-US" dirty="0"/>
          </a:p>
        </p:txBody>
      </p:sp>
      <p:sp>
        <p:nvSpPr>
          <p:cNvPr id="3" name="Rectangle 2"/>
          <p:cNvSpPr txBox="1">
            <a:spLocks noChangeArrowheads="1"/>
          </p:cNvSpPr>
          <p:nvPr/>
        </p:nvSpPr>
        <p:spPr>
          <a:xfrm>
            <a:off x="1143000" y="914400"/>
            <a:ext cx="6457950" cy="4572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all" spc="0" normalizeH="0" baseline="0" noProof="0" dirty="0" smtClean="0">
                <a:ln w="9000" cmpd="sng">
                  <a:solidFill>
                    <a:schemeClr val="accent4">
                      <a:shade val="50000"/>
                      <a:satMod val="120000"/>
                    </a:schemeClr>
                  </a:solidFill>
                  <a:prstDash val="solid"/>
                </a:ln>
                <a:solidFill>
                  <a:srgbClr val="FF0000"/>
                </a:solidFill>
                <a:effectLst/>
                <a:uLnTx/>
                <a:uFillTx/>
                <a:latin typeface="+mj-lt"/>
                <a:ea typeface="+mj-ea"/>
                <a:cs typeface="+mj-cs"/>
              </a:rPr>
              <a:t>Embedded SQL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Structure of embedded SQL defines step by step process of establishing a connection with DB and executing the code in the DB within the high level language</a:t>
            </a:r>
            <a:endParaRPr lang="en-US" dirty="0"/>
          </a:p>
        </p:txBody>
      </p:sp>
      <p:sp>
        <p:nvSpPr>
          <p:cNvPr id="3" name="Rectangle 2"/>
          <p:cNvSpPr/>
          <p:nvPr/>
        </p:nvSpPr>
        <p:spPr>
          <a:xfrm>
            <a:off x="2133600" y="990600"/>
            <a:ext cx="5559086" cy="584775"/>
          </a:xfrm>
          <a:prstGeom prst="rect">
            <a:avLst/>
          </a:prstGeom>
        </p:spPr>
        <p:txBody>
          <a:bodyPr wrap="none">
            <a:spAutoFit/>
          </a:bodyPr>
          <a:lstStyle/>
          <a:p>
            <a:r>
              <a:rPr lang="en-US" sz="3200" b="1" cap="all" dirty="0" smtClean="0">
                <a:ln w="9000" cmpd="sng">
                  <a:solidFill>
                    <a:schemeClr val="accent4">
                      <a:shade val="50000"/>
                      <a:satMod val="120000"/>
                    </a:schemeClr>
                  </a:solidFill>
                  <a:prstDash val="solid"/>
                </a:ln>
                <a:solidFill>
                  <a:srgbClr val="FF0000"/>
                </a:solidFill>
                <a:latin typeface="+mj-lt"/>
                <a:ea typeface="+mj-ea"/>
                <a:cs typeface="+mj-cs"/>
              </a:rPr>
              <a:t>Structure of Embedded SQL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buNone/>
            </a:pPr>
            <a:r>
              <a:rPr lang="en-US" b="1" dirty="0" smtClean="0">
                <a:solidFill>
                  <a:srgbClr val="C00000"/>
                </a:solidFill>
              </a:rPr>
              <a:t>Connection to DB</a:t>
            </a:r>
          </a:p>
          <a:p>
            <a:r>
              <a:rPr lang="en-US" dirty="0" smtClean="0"/>
              <a:t>This is the first step while writing a query in high level languages. </a:t>
            </a:r>
          </a:p>
          <a:p>
            <a:r>
              <a:rPr lang="en-US" dirty="0" smtClean="0"/>
              <a:t>First connection to the DB that we are accessing needs to be established. This can be done using the keyword CONNECT. But it has to precede with </a:t>
            </a:r>
          </a:p>
          <a:p>
            <a:r>
              <a:rPr lang="en-US" dirty="0" smtClean="0"/>
              <a:t>‘EXEC SQL’ to indicate that it is a SQL statement.</a:t>
            </a:r>
          </a:p>
          <a:p>
            <a:r>
              <a:rPr lang="en-US" dirty="0" smtClean="0"/>
              <a:t>EXEC SQL CONNECT </a:t>
            </a:r>
            <a:r>
              <a:rPr lang="en-US" dirty="0" err="1" smtClean="0"/>
              <a:t>db_name</a:t>
            </a:r>
            <a:r>
              <a:rPr lang="en-US" dirty="0" smtClean="0"/>
              <a:t>;</a:t>
            </a:r>
          </a:p>
          <a:p>
            <a:r>
              <a:rPr lang="en-US" dirty="0" smtClean="0"/>
              <a:t>EXEC SQL CONNECT HR_USER; //connects to DB HR_USER</a:t>
            </a:r>
          </a:p>
          <a:p>
            <a:endParaRPr lang="en-US" dirty="0"/>
          </a:p>
        </p:txBody>
      </p:sp>
      <p:sp>
        <p:nvSpPr>
          <p:cNvPr id="3" name="Rectangle 2"/>
          <p:cNvSpPr/>
          <p:nvPr/>
        </p:nvSpPr>
        <p:spPr>
          <a:xfrm>
            <a:off x="2133600" y="990600"/>
            <a:ext cx="5559086" cy="584775"/>
          </a:xfrm>
          <a:prstGeom prst="rect">
            <a:avLst/>
          </a:prstGeom>
        </p:spPr>
        <p:txBody>
          <a:bodyPr wrap="none">
            <a:spAutoFit/>
          </a:bodyPr>
          <a:lstStyle/>
          <a:p>
            <a:r>
              <a:rPr lang="en-US" sz="3200" b="1" cap="all" dirty="0" smtClean="0">
                <a:ln w="9000" cmpd="sng">
                  <a:solidFill>
                    <a:schemeClr val="accent4">
                      <a:shade val="50000"/>
                      <a:satMod val="120000"/>
                    </a:schemeClr>
                  </a:solidFill>
                  <a:prstDash val="solid"/>
                </a:ln>
                <a:solidFill>
                  <a:srgbClr val="FF0000"/>
                </a:solidFill>
                <a:latin typeface="+mj-lt"/>
                <a:ea typeface="+mj-ea"/>
                <a:cs typeface="+mj-cs"/>
              </a:rPr>
              <a:t>Structure of Embedded SQL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buNone/>
            </a:pPr>
            <a:r>
              <a:rPr lang="en-US" b="1" dirty="0" smtClean="0">
                <a:solidFill>
                  <a:srgbClr val="C00000"/>
                </a:solidFill>
              </a:rPr>
              <a:t>Declaration Section</a:t>
            </a:r>
          </a:p>
          <a:p>
            <a:r>
              <a:rPr lang="en-US" dirty="0" smtClean="0"/>
              <a:t>Once connection is established with DB, we can perform DB transactions. Since these DB transactions are dependent on the values and variables of the host language. </a:t>
            </a:r>
          </a:p>
          <a:p>
            <a:r>
              <a:rPr lang="en-US" dirty="0" smtClean="0"/>
              <a:t>Depending on their values, query will be written and executed. </a:t>
            </a:r>
          </a:p>
          <a:p>
            <a:r>
              <a:rPr lang="en-US" dirty="0" smtClean="0"/>
              <a:t>Similarly, results of DB query will be returned to the host language which will be captured by the variables of host language. </a:t>
            </a:r>
          </a:p>
          <a:p>
            <a:r>
              <a:rPr lang="en-US" dirty="0" smtClean="0"/>
              <a:t>Hence we need to declare the variables to pass the value to the query and get the values from query. There are two types of variables used in the host language</a:t>
            </a:r>
          </a:p>
          <a:p>
            <a:endParaRPr lang="en-US" dirty="0"/>
          </a:p>
        </p:txBody>
      </p:sp>
      <p:sp>
        <p:nvSpPr>
          <p:cNvPr id="3" name="Rectangle 2"/>
          <p:cNvSpPr/>
          <p:nvPr/>
        </p:nvSpPr>
        <p:spPr>
          <a:xfrm>
            <a:off x="2133600" y="990600"/>
            <a:ext cx="5559086" cy="584775"/>
          </a:xfrm>
          <a:prstGeom prst="rect">
            <a:avLst/>
          </a:prstGeom>
        </p:spPr>
        <p:txBody>
          <a:bodyPr wrap="none">
            <a:spAutoFit/>
          </a:bodyPr>
          <a:lstStyle/>
          <a:p>
            <a:r>
              <a:rPr lang="en-US" sz="3200" b="1" cap="all" dirty="0" smtClean="0">
                <a:ln w="9000" cmpd="sng">
                  <a:solidFill>
                    <a:schemeClr val="accent4">
                      <a:shade val="50000"/>
                      <a:satMod val="120000"/>
                    </a:schemeClr>
                  </a:solidFill>
                  <a:prstDash val="solid"/>
                </a:ln>
                <a:solidFill>
                  <a:srgbClr val="FF0000"/>
                </a:solidFill>
                <a:latin typeface="+mj-lt"/>
                <a:ea typeface="+mj-ea"/>
                <a:cs typeface="+mj-cs"/>
              </a:rPr>
              <a:t>Structure of Embedded SQL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buNone/>
            </a:pPr>
            <a:r>
              <a:rPr lang="en-US" sz="4000" b="1" dirty="0" smtClean="0">
                <a:solidFill>
                  <a:srgbClr val="C00000"/>
                </a:solidFill>
              </a:rPr>
              <a:t>Host Variable : </a:t>
            </a:r>
          </a:p>
          <a:p>
            <a:r>
              <a:rPr lang="en-US" sz="3100" dirty="0" smtClean="0"/>
              <a:t>These</a:t>
            </a:r>
            <a:r>
              <a:rPr lang="en-US" dirty="0" smtClean="0"/>
              <a:t> are the variables of host language used to pass the value to the query as well as to capture the values returned by the query. </a:t>
            </a:r>
          </a:p>
          <a:p>
            <a:r>
              <a:rPr lang="en-US" dirty="0" smtClean="0"/>
              <a:t>Since SQL is dependent on host language </a:t>
            </a:r>
          </a:p>
          <a:p>
            <a:r>
              <a:rPr lang="en-US" dirty="0" smtClean="0"/>
              <a:t>We have to use variables of host language and such variables are known as host variable. But these host variables should be declared within the SQL area or within SQL code. </a:t>
            </a:r>
          </a:p>
          <a:p>
            <a:r>
              <a:rPr lang="en-US" dirty="0" smtClean="0"/>
              <a:t>That means compiler should be able to differentiate it from normal C variables. </a:t>
            </a:r>
          </a:p>
          <a:p>
            <a:r>
              <a:rPr lang="en-US" dirty="0" smtClean="0"/>
              <a:t>Hence we have to declare host variables within</a:t>
            </a:r>
          </a:p>
          <a:p>
            <a:r>
              <a:rPr lang="en-US" dirty="0" smtClean="0"/>
              <a:t>BEGIN DECLARE and END DECLARE section. </a:t>
            </a:r>
          </a:p>
          <a:p>
            <a:r>
              <a:rPr lang="en-US" dirty="0" smtClean="0"/>
              <a:t>Again, these declare block should be enclosed within EXEC SQL </a:t>
            </a:r>
          </a:p>
          <a:p>
            <a:pPr>
              <a:buNone/>
            </a:pPr>
            <a:r>
              <a:rPr lang="en-US" dirty="0" smtClean="0"/>
              <a:t>     and ‘;’.</a:t>
            </a:r>
          </a:p>
          <a:p>
            <a:endParaRPr lang="en-US" dirty="0"/>
          </a:p>
        </p:txBody>
      </p:sp>
      <p:sp>
        <p:nvSpPr>
          <p:cNvPr id="3" name="Rectangle 2"/>
          <p:cNvSpPr/>
          <p:nvPr/>
        </p:nvSpPr>
        <p:spPr>
          <a:xfrm>
            <a:off x="2133600" y="990600"/>
            <a:ext cx="5559086" cy="584775"/>
          </a:xfrm>
          <a:prstGeom prst="rect">
            <a:avLst/>
          </a:prstGeom>
        </p:spPr>
        <p:txBody>
          <a:bodyPr wrap="none">
            <a:spAutoFit/>
          </a:bodyPr>
          <a:lstStyle/>
          <a:p>
            <a:r>
              <a:rPr lang="en-US" sz="3200" b="1" cap="all" dirty="0" smtClean="0">
                <a:ln w="9000" cmpd="sng">
                  <a:solidFill>
                    <a:schemeClr val="accent4">
                      <a:shade val="50000"/>
                      <a:satMod val="120000"/>
                    </a:schemeClr>
                  </a:solidFill>
                  <a:prstDash val="solid"/>
                </a:ln>
                <a:solidFill>
                  <a:srgbClr val="FF0000"/>
                </a:solidFill>
                <a:latin typeface="+mj-lt"/>
                <a:ea typeface="+mj-ea"/>
                <a:cs typeface="+mj-cs"/>
              </a:rPr>
              <a:t>Structure of Embedded SQL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EXEC SQL BEGIN DECLARE SECTION;</a:t>
            </a:r>
          </a:p>
          <a:p>
            <a:pPr>
              <a:buNone/>
            </a:pPr>
            <a:r>
              <a:rPr lang="en-US" dirty="0" smtClean="0"/>
              <a:t>	</a:t>
            </a:r>
            <a:r>
              <a:rPr lang="en-US" dirty="0" err="1" smtClean="0"/>
              <a:t>int</a:t>
            </a:r>
            <a:r>
              <a:rPr lang="en-US" dirty="0" smtClean="0"/>
              <a:t> STD_ID;</a:t>
            </a:r>
          </a:p>
          <a:p>
            <a:pPr>
              <a:buNone/>
            </a:pPr>
            <a:r>
              <a:rPr lang="en-US" dirty="0" smtClean="0"/>
              <a:t>	char STD_NAME [15];</a:t>
            </a:r>
          </a:p>
          <a:p>
            <a:pPr>
              <a:buNone/>
            </a:pPr>
            <a:r>
              <a:rPr lang="en-US" dirty="0" smtClean="0"/>
              <a:t>	char ADDRESS[20];</a:t>
            </a:r>
          </a:p>
          <a:p>
            <a:pPr>
              <a:buNone/>
            </a:pPr>
            <a:r>
              <a:rPr lang="en-US" dirty="0" smtClean="0"/>
              <a:t>EXEC SQL END DECLARE SECTION</a:t>
            </a:r>
          </a:p>
          <a:p>
            <a:endParaRPr lang="en-US" dirty="0"/>
          </a:p>
        </p:txBody>
      </p:sp>
      <p:sp>
        <p:nvSpPr>
          <p:cNvPr id="3" name="Rectangle 2"/>
          <p:cNvSpPr/>
          <p:nvPr/>
        </p:nvSpPr>
        <p:spPr>
          <a:xfrm>
            <a:off x="457200" y="1066800"/>
            <a:ext cx="2437077" cy="523220"/>
          </a:xfrm>
          <a:prstGeom prst="rect">
            <a:avLst/>
          </a:prstGeom>
        </p:spPr>
        <p:txBody>
          <a:bodyPr wrap="none">
            <a:spAutoFit/>
          </a:bodyPr>
          <a:lstStyle/>
          <a:p>
            <a:pPr>
              <a:buNone/>
            </a:pPr>
            <a:r>
              <a:rPr lang="en-US" sz="2800" b="1" dirty="0" smtClean="0">
                <a:solidFill>
                  <a:srgbClr val="C00000"/>
                </a:solidFill>
              </a:rPr>
              <a:t>Host Variable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We can note here that variables are written inside begin and end block of the SQL, but they are declared using C code. </a:t>
            </a:r>
          </a:p>
          <a:p>
            <a:r>
              <a:rPr lang="en-US" dirty="0" smtClean="0"/>
              <a:t>It does not use SQL code to declare the variables. Why? </a:t>
            </a:r>
          </a:p>
          <a:p>
            <a:r>
              <a:rPr lang="en-US" dirty="0" smtClean="0"/>
              <a:t>This is because they are host variables C language. </a:t>
            </a:r>
          </a:p>
          <a:p>
            <a:r>
              <a:rPr lang="en-US" dirty="0" smtClean="0"/>
              <a:t>Hence we cannot use SQL syntax to declare them. Host language supports almost all the data types from </a:t>
            </a:r>
            <a:r>
              <a:rPr lang="en-US" dirty="0" err="1" smtClean="0"/>
              <a:t>int</a:t>
            </a:r>
            <a:r>
              <a:rPr lang="en-US" dirty="0" smtClean="0"/>
              <a:t>, char, long, float, double, pointer, array, string, structures etc</a:t>
            </a:r>
          </a:p>
          <a:p>
            <a:endParaRPr lang="en-US" dirty="0"/>
          </a:p>
        </p:txBody>
      </p:sp>
      <p:sp>
        <p:nvSpPr>
          <p:cNvPr id="3" name="Rectangle 2"/>
          <p:cNvSpPr/>
          <p:nvPr/>
        </p:nvSpPr>
        <p:spPr>
          <a:xfrm>
            <a:off x="381000" y="1066800"/>
            <a:ext cx="2437077" cy="523220"/>
          </a:xfrm>
          <a:prstGeom prst="rect">
            <a:avLst/>
          </a:prstGeom>
        </p:spPr>
        <p:txBody>
          <a:bodyPr wrap="none">
            <a:spAutoFit/>
          </a:bodyPr>
          <a:lstStyle/>
          <a:p>
            <a:pPr>
              <a:buNone/>
            </a:pPr>
            <a:r>
              <a:rPr lang="en-US" sz="2800" b="1" dirty="0" smtClean="0">
                <a:solidFill>
                  <a:srgbClr val="C00000"/>
                </a:solidFill>
              </a:rPr>
              <a:t>Host Variable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normAutofit/>
          </a:bodyPr>
          <a:lstStyle/>
          <a:p>
            <a:pPr>
              <a:buNone/>
            </a:pPr>
            <a:r>
              <a:rPr lang="en-US" b="1" dirty="0" smtClean="0">
                <a:solidFill>
                  <a:schemeClr val="accent1"/>
                </a:solidFill>
              </a:rPr>
              <a:t>CREATE USER</a:t>
            </a:r>
            <a:endParaRPr lang="en-US" dirty="0" smtClean="0">
              <a:solidFill>
                <a:schemeClr val="accent1"/>
              </a:solidFill>
            </a:endParaRPr>
          </a:p>
          <a:p>
            <a:r>
              <a:rPr lang="en-US" dirty="0" smtClean="0"/>
              <a:t>CREATE USER username</a:t>
            </a:r>
          </a:p>
          <a:p>
            <a:pPr>
              <a:buNone/>
            </a:pPr>
            <a:r>
              <a:rPr lang="en-US" b="1" dirty="0" smtClean="0"/>
              <a:t>Example</a:t>
            </a:r>
            <a:endParaRPr lang="en-US" dirty="0" smtClean="0"/>
          </a:p>
          <a:p>
            <a:pPr fontAlgn="base"/>
            <a:r>
              <a:rPr lang="en-US" dirty="0" smtClean="0"/>
              <a:t>CREATE  USER </a:t>
            </a:r>
            <a:r>
              <a:rPr lang="en-US" dirty="0" err="1" smtClean="0"/>
              <a:t>maran</a:t>
            </a:r>
            <a:r>
              <a:rPr lang="en-US" dirty="0" smtClean="0"/>
              <a:t>;</a:t>
            </a:r>
          </a:p>
          <a:p>
            <a:endParaRPr lang="en-US" sz="1200" b="1" dirty="0" smtClean="0"/>
          </a:p>
          <a:p>
            <a:pPr>
              <a:buNone/>
            </a:pPr>
            <a:r>
              <a:rPr lang="en-US" b="1" dirty="0" smtClean="0">
                <a:solidFill>
                  <a:schemeClr val="accent1"/>
                </a:solidFill>
              </a:rPr>
              <a:t>GRANT PERMISSION TO THE USERR</a:t>
            </a:r>
            <a:endParaRPr lang="en-US" dirty="0" smtClean="0">
              <a:solidFill>
                <a:schemeClr val="accent1"/>
              </a:solidFill>
            </a:endParaRPr>
          </a:p>
          <a:p>
            <a:r>
              <a:rPr lang="en-US" dirty="0" smtClean="0"/>
              <a:t>GRANT ALL TO </a:t>
            </a:r>
            <a:r>
              <a:rPr lang="en-US" dirty="0" err="1" smtClean="0"/>
              <a:t>maran</a:t>
            </a:r>
            <a:r>
              <a:rPr lang="en-US" dirty="0" smtClean="0"/>
              <a:t>;</a:t>
            </a:r>
          </a:p>
          <a:p>
            <a:pPr>
              <a:buNone/>
            </a:pPr>
            <a:r>
              <a:rPr lang="en-US" sz="2800" dirty="0" smtClean="0"/>
              <a:t>(From root granting DDL,DML commands to user)</a:t>
            </a:r>
          </a:p>
          <a:p>
            <a:endParaRPr lang="en-US" dirty="0"/>
          </a:p>
        </p:txBody>
      </p:sp>
      <p:sp>
        <p:nvSpPr>
          <p:cNvPr id="4" name="Rectangle 3"/>
          <p:cNvSpPr/>
          <p:nvPr/>
        </p:nvSpPr>
        <p:spPr>
          <a:xfrm>
            <a:off x="3124200" y="990600"/>
            <a:ext cx="3193695"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CREATE COMMAND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dirty="0" smtClean="0"/>
              <a:t>When host variables are used in a SQL query, it should be preceded by colon – ‘:’ to indicate that it is a host  variable. </a:t>
            </a:r>
          </a:p>
          <a:p>
            <a:r>
              <a:rPr lang="en-US" dirty="0" smtClean="0"/>
              <a:t>Hence when pre-compiler compiles SQL code, it substitutes the value of host variable and compiles.</a:t>
            </a:r>
          </a:p>
          <a:p>
            <a:r>
              <a:rPr lang="en-US" dirty="0" smtClean="0"/>
              <a:t>EXEC SQL SELECT * FROM STUDENT WHERE STUDENT_ID =:STD_ID;</a:t>
            </a:r>
          </a:p>
          <a:p>
            <a:r>
              <a:rPr lang="en-US" dirty="0" smtClean="0"/>
              <a:t>In above code, :STD_ID will be replaced by its value when pre-compiler compiles it.</a:t>
            </a:r>
          </a:p>
          <a:p>
            <a:r>
              <a:rPr lang="en-US" dirty="0" smtClean="0"/>
              <a:t>Suppose we do not know what should be the </a:t>
            </a:r>
            <a:r>
              <a:rPr lang="en-US" dirty="0" err="1" smtClean="0"/>
              <a:t>datatype</a:t>
            </a:r>
            <a:r>
              <a:rPr lang="en-US" dirty="0" smtClean="0"/>
              <a:t> of host variables or what is the </a:t>
            </a:r>
            <a:r>
              <a:rPr lang="en-US" dirty="0" err="1" smtClean="0"/>
              <a:t>datatype</a:t>
            </a:r>
            <a:r>
              <a:rPr lang="en-US" dirty="0" smtClean="0"/>
              <a:t> in oracle for few of the columns. </a:t>
            </a:r>
          </a:p>
          <a:p>
            <a:r>
              <a:rPr lang="en-US" dirty="0" smtClean="0"/>
              <a:t>In such case we can allow the compiler to fetch the </a:t>
            </a:r>
            <a:r>
              <a:rPr lang="en-US" dirty="0" err="1" smtClean="0"/>
              <a:t>datatype</a:t>
            </a:r>
            <a:r>
              <a:rPr lang="en-US" dirty="0" smtClean="0"/>
              <a:t> of column and assign it to the host variable. It is done using ‘BASED ON’ clause. But format of declaration will be in host language.</a:t>
            </a:r>
          </a:p>
          <a:p>
            <a:endParaRPr lang="en-US" dirty="0"/>
          </a:p>
        </p:txBody>
      </p:sp>
      <p:sp>
        <p:nvSpPr>
          <p:cNvPr id="3" name="Rectangle 2"/>
          <p:cNvSpPr/>
          <p:nvPr/>
        </p:nvSpPr>
        <p:spPr>
          <a:xfrm>
            <a:off x="381000" y="990600"/>
            <a:ext cx="2437077" cy="523220"/>
          </a:xfrm>
          <a:prstGeom prst="rect">
            <a:avLst/>
          </a:prstGeom>
        </p:spPr>
        <p:txBody>
          <a:bodyPr wrap="none">
            <a:spAutoFit/>
          </a:bodyPr>
          <a:lstStyle/>
          <a:p>
            <a:pPr>
              <a:buNone/>
            </a:pPr>
            <a:r>
              <a:rPr lang="en-US" sz="2800" b="1" dirty="0" smtClean="0">
                <a:solidFill>
                  <a:srgbClr val="C00000"/>
                </a:solidFill>
              </a:rPr>
              <a:t>Host Variable :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EXEC SQL BEGIN DECLARE SECTION;</a:t>
            </a:r>
          </a:p>
          <a:p>
            <a:pPr>
              <a:buNone/>
            </a:pPr>
            <a:r>
              <a:rPr lang="en-US" dirty="0" smtClean="0"/>
              <a:t>	BASED ON STUDENT.STD_ID </a:t>
            </a:r>
            <a:r>
              <a:rPr lang="en-US" dirty="0" err="1" smtClean="0"/>
              <a:t>sid</a:t>
            </a:r>
            <a:r>
              <a:rPr lang="en-US" dirty="0" smtClean="0"/>
              <a:t>;</a:t>
            </a:r>
          </a:p>
          <a:p>
            <a:pPr>
              <a:buNone/>
            </a:pPr>
            <a:r>
              <a:rPr lang="en-US" dirty="0" smtClean="0"/>
              <a:t>	BASED ON STUDENT.STD_NAME </a:t>
            </a:r>
            <a:r>
              <a:rPr lang="en-US" dirty="0" err="1" smtClean="0"/>
              <a:t>sname</a:t>
            </a:r>
            <a:r>
              <a:rPr lang="en-US" dirty="0" smtClean="0"/>
              <a:t>;</a:t>
            </a:r>
          </a:p>
          <a:p>
            <a:pPr>
              <a:buNone/>
            </a:pPr>
            <a:r>
              <a:rPr lang="en-US" dirty="0" smtClean="0"/>
              <a:t>	BASED ON STUDENT.ADDRESS </a:t>
            </a:r>
            <a:r>
              <a:rPr lang="en-US" dirty="0" err="1" smtClean="0"/>
              <a:t>saddress</a:t>
            </a:r>
            <a:r>
              <a:rPr lang="en-US" dirty="0" smtClean="0"/>
              <a:t>;</a:t>
            </a:r>
          </a:p>
          <a:p>
            <a:pPr>
              <a:buNone/>
            </a:pPr>
            <a:r>
              <a:rPr lang="en-US" dirty="0" smtClean="0"/>
              <a:t>EXEC SQL END DECLARE SECTION;</a:t>
            </a:r>
          </a:p>
          <a:p>
            <a:endParaRPr lang="en-US" dirty="0"/>
          </a:p>
        </p:txBody>
      </p:sp>
      <p:sp>
        <p:nvSpPr>
          <p:cNvPr id="3" name="Rectangle 2"/>
          <p:cNvSpPr/>
          <p:nvPr/>
        </p:nvSpPr>
        <p:spPr>
          <a:xfrm>
            <a:off x="381000" y="990600"/>
            <a:ext cx="2437077" cy="523220"/>
          </a:xfrm>
          <a:prstGeom prst="rect">
            <a:avLst/>
          </a:prstGeom>
        </p:spPr>
        <p:txBody>
          <a:bodyPr wrap="none">
            <a:spAutoFit/>
          </a:bodyPr>
          <a:lstStyle/>
          <a:p>
            <a:pPr>
              <a:buNone/>
            </a:pPr>
            <a:r>
              <a:rPr lang="en-US" sz="2800" b="1" dirty="0" smtClean="0">
                <a:solidFill>
                  <a:srgbClr val="C00000"/>
                </a:solidFill>
              </a:rPr>
              <a:t>Host Variable :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828800"/>
            <a:ext cx="8229600" cy="4525963"/>
          </a:xfrm>
        </p:spPr>
        <p:txBody>
          <a:bodyPr>
            <a:noAutofit/>
          </a:bodyPr>
          <a:lstStyle/>
          <a:p>
            <a:pPr>
              <a:buNone/>
            </a:pPr>
            <a:r>
              <a:rPr lang="en-US" sz="2400" dirty="0" smtClean="0"/>
              <a:t>EXEC SQL SELECT * FROM STUDENT WHERE STUDENT_ID =:STD_ID;</a:t>
            </a:r>
          </a:p>
          <a:p>
            <a:pPr>
              <a:buNone/>
            </a:pPr>
            <a:r>
              <a:rPr lang="en-US" sz="2400" dirty="0" smtClean="0"/>
              <a:t>EXEC SQL SELECT STD_NAME INTO :SNAME :IND_SNAME </a:t>
            </a:r>
          </a:p>
          <a:p>
            <a:pPr>
              <a:buNone/>
            </a:pPr>
            <a:r>
              <a:rPr lang="en-US" sz="2400" dirty="0" smtClean="0"/>
              <a:t>     FROM STUDENT WHERE STUDENT_ID =:STD_ID;</a:t>
            </a:r>
          </a:p>
          <a:p>
            <a:pPr>
              <a:buNone/>
            </a:pPr>
            <a:r>
              <a:rPr lang="en-US" sz="2400" dirty="0" smtClean="0"/>
              <a:t>INSERT INTO STUDENT (STD_ID, STD_NAME)  VALUES (:SID, :SNAME); </a:t>
            </a:r>
          </a:p>
          <a:p>
            <a:pPr>
              <a:buNone/>
            </a:pPr>
            <a:r>
              <a:rPr lang="en-US" sz="2400" dirty="0" smtClean="0"/>
              <a:t>UPDATE STUDENT  SET ADDRESS = :STD_ADDR</a:t>
            </a:r>
          </a:p>
          <a:p>
            <a:pPr>
              <a:buNone/>
            </a:pPr>
            <a:r>
              <a:rPr lang="en-US" sz="2400" dirty="0" smtClean="0"/>
              <a:t>    WHERE STD_ID = :SID; </a:t>
            </a:r>
          </a:p>
          <a:p>
            <a:endParaRPr lang="en-US" sz="2400" dirty="0"/>
          </a:p>
        </p:txBody>
      </p:sp>
      <p:sp>
        <p:nvSpPr>
          <p:cNvPr id="3" name="Rectangle 2"/>
          <p:cNvSpPr/>
          <p:nvPr/>
        </p:nvSpPr>
        <p:spPr>
          <a:xfrm>
            <a:off x="457200" y="990600"/>
            <a:ext cx="8246553" cy="830997"/>
          </a:xfrm>
          <a:prstGeom prst="rect">
            <a:avLst/>
          </a:prstGeom>
        </p:spPr>
        <p:txBody>
          <a:bodyPr wrap="none">
            <a:spAutoFit/>
          </a:bodyPr>
          <a:lstStyle/>
          <a:p>
            <a:r>
              <a:rPr lang="en-US" sz="2800" b="1" dirty="0" smtClean="0">
                <a:solidFill>
                  <a:srgbClr val="C00000"/>
                </a:solidFill>
              </a:rPr>
              <a:t>Execution Section </a:t>
            </a:r>
            <a:r>
              <a:rPr lang="en-US" sz="2000" dirty="0" smtClean="0"/>
              <a:t>This is the execution section, and it contains all the </a:t>
            </a:r>
          </a:p>
          <a:p>
            <a:r>
              <a:rPr lang="en-US" sz="2000" dirty="0" smtClean="0"/>
              <a:t>SQL queries and statements prefixed by ‘EXEC SQL’</a:t>
            </a:r>
            <a:endParaRPr lang="en-US" sz="2000" b="1" dirty="0" smtClean="0">
              <a:solidFill>
                <a:srgbClr val="C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US" dirty="0" smtClean="0"/>
              <a:t>#include &lt;</a:t>
            </a:r>
            <a:r>
              <a:rPr lang="en-US" dirty="0" err="1" smtClean="0"/>
              <a:t>stdio.h</a:t>
            </a:r>
            <a:r>
              <a:rPr lang="en-US" dirty="0" smtClean="0"/>
              <a:t>&gt;</a:t>
            </a:r>
          </a:p>
          <a:p>
            <a:pPr>
              <a:buNone/>
            </a:pPr>
            <a:r>
              <a:rPr lang="en-US" dirty="0" smtClean="0"/>
              <a:t>#include &lt;</a:t>
            </a:r>
            <a:r>
              <a:rPr lang="en-US" dirty="0" err="1" smtClean="0"/>
              <a:t>sqlca.h</a:t>
            </a:r>
            <a:r>
              <a:rPr lang="en-US" dirty="0" smtClean="0"/>
              <a:t>&gt;</a:t>
            </a:r>
          </a:p>
          <a:p>
            <a:pPr lvl="1">
              <a:buNone/>
            </a:pPr>
            <a:r>
              <a:rPr lang="en-US" dirty="0" err="1" smtClean="0"/>
              <a:t>int</a:t>
            </a:r>
            <a:r>
              <a:rPr lang="en-US" dirty="0" smtClean="0"/>
              <a:t> main(){</a:t>
            </a:r>
          </a:p>
          <a:p>
            <a:pPr lvl="1">
              <a:buNone/>
            </a:pPr>
            <a:r>
              <a:rPr lang="en-US" dirty="0" smtClean="0"/>
              <a:t>EXEC SQL INCLUDE SQLCA;</a:t>
            </a:r>
          </a:p>
          <a:p>
            <a:pPr lvl="1">
              <a:buNone/>
            </a:pPr>
            <a:r>
              <a:rPr lang="en-US" dirty="0" smtClean="0"/>
              <a:t>EXEC SQL BEGIN DECLARE SECTION;</a:t>
            </a:r>
          </a:p>
          <a:p>
            <a:pPr lvl="1">
              <a:buNone/>
            </a:pPr>
            <a:r>
              <a:rPr lang="en-US" dirty="0" smtClean="0"/>
              <a:t>BASED ON STUDENT.STD_ID SID; // host variable to store the value returned by query</a:t>
            </a:r>
          </a:p>
          <a:p>
            <a:pPr lvl="1">
              <a:buNone/>
            </a:pPr>
            <a:r>
              <a:rPr lang="en-US" dirty="0" smtClean="0"/>
              <a:t>char *STD_NAME; // host variable to pass the value to the query</a:t>
            </a:r>
          </a:p>
          <a:p>
            <a:pPr lvl="1">
              <a:buNone/>
            </a:pPr>
            <a:r>
              <a:rPr lang="en-US" dirty="0" smtClean="0"/>
              <a:t>short </a:t>
            </a:r>
            <a:r>
              <a:rPr lang="en-US" dirty="0" err="1" smtClean="0"/>
              <a:t>ind_sid</a:t>
            </a:r>
            <a:r>
              <a:rPr lang="en-US" dirty="0" smtClean="0"/>
              <a:t>;// indicator variable</a:t>
            </a:r>
          </a:p>
          <a:p>
            <a:pPr lvl="1">
              <a:buNone/>
            </a:pPr>
            <a:r>
              <a:rPr lang="en-US" dirty="0" smtClean="0"/>
              <a:t>EXEC SQL END DECLARE SECTION;</a:t>
            </a:r>
          </a:p>
          <a:p>
            <a:pPr lvl="1">
              <a:buNone/>
            </a:pPr>
            <a:r>
              <a:rPr lang="en-US" dirty="0" smtClean="0"/>
              <a:t>//Error handling</a:t>
            </a:r>
          </a:p>
          <a:p>
            <a:pPr lvl="1">
              <a:buNone/>
            </a:pPr>
            <a:r>
              <a:rPr lang="en-US" dirty="0" smtClean="0"/>
              <a:t>EXEC WHENEVER NOT FOUND GOTO error_msg1;</a:t>
            </a:r>
          </a:p>
          <a:p>
            <a:pPr lvl="1">
              <a:buNone/>
            </a:pPr>
            <a:r>
              <a:rPr lang="en-US" dirty="0" smtClean="0"/>
              <a:t>EXEC WHENEVER SQLERROR GOTO error_msg2;</a:t>
            </a:r>
          </a:p>
          <a:p>
            <a:pPr lvl="1">
              <a:buNone/>
            </a:pPr>
            <a:r>
              <a:rPr lang="en-US" dirty="0" err="1" smtClean="0"/>
              <a:t>printf</a:t>
            </a:r>
            <a:r>
              <a:rPr lang="en-US" dirty="0" smtClean="0"/>
              <a:t>("Enter the Student name:");</a:t>
            </a:r>
          </a:p>
          <a:p>
            <a:pPr lvl="1">
              <a:buNone/>
            </a:pPr>
            <a:r>
              <a:rPr lang="en-US" dirty="0" err="1" smtClean="0"/>
              <a:t>scanf</a:t>
            </a:r>
            <a:r>
              <a:rPr lang="en-US" dirty="0" smtClean="0"/>
              <a:t>("%s", </a:t>
            </a:r>
            <a:r>
              <a:rPr lang="en-US" dirty="0" err="1" smtClean="0"/>
              <a:t>STD_Name</a:t>
            </a:r>
            <a:r>
              <a:rPr lang="en-US" dirty="0" smtClean="0"/>
              <a:t>)</a:t>
            </a:r>
          </a:p>
          <a:p>
            <a:endParaRPr lang="en-US" dirty="0"/>
          </a:p>
        </p:txBody>
      </p:sp>
      <p:sp>
        <p:nvSpPr>
          <p:cNvPr id="3" name="Rectangle 2"/>
          <p:cNvSpPr/>
          <p:nvPr/>
        </p:nvSpPr>
        <p:spPr>
          <a:xfrm>
            <a:off x="533400" y="838200"/>
            <a:ext cx="8305800" cy="646331"/>
          </a:xfrm>
          <a:prstGeom prst="rect">
            <a:avLst/>
          </a:prstGeom>
        </p:spPr>
        <p:txBody>
          <a:bodyPr wrap="square">
            <a:spAutoFit/>
          </a:bodyPr>
          <a:lstStyle/>
          <a:p>
            <a:r>
              <a:rPr lang="en-US" dirty="0" smtClean="0">
                <a:solidFill>
                  <a:srgbClr val="C00000"/>
                </a:solidFill>
              </a:rPr>
              <a:t>Consider a simple Pro*C program to illustrate embedded SQL. This program below accepts student name from the user and queries DB for his student </a:t>
            </a:r>
            <a:r>
              <a:rPr lang="en-US" dirty="0" err="1" smtClean="0">
                <a:solidFill>
                  <a:srgbClr val="C00000"/>
                </a:solidFill>
              </a:rPr>
              <a:t>i</a:t>
            </a:r>
            <a:endParaRPr lang="en-US" dirty="0">
              <a:solidFill>
                <a:srgbClr val="C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525963"/>
          </a:xfrm>
        </p:spPr>
        <p:txBody>
          <a:bodyPr>
            <a:normAutofit fontScale="55000" lnSpcReduction="20000"/>
          </a:bodyPr>
          <a:lstStyle/>
          <a:p>
            <a:pPr>
              <a:buNone/>
            </a:pPr>
            <a:r>
              <a:rPr lang="en-US" dirty="0" smtClean="0"/>
              <a:t>// Executes the query</a:t>
            </a:r>
          </a:p>
          <a:p>
            <a:pPr>
              <a:buNone/>
            </a:pPr>
            <a:r>
              <a:rPr lang="en-US" dirty="0" smtClean="0"/>
              <a:t>EXEC SQL SELECT STD_ID INTO : SID INDICATOR </a:t>
            </a:r>
            <a:r>
              <a:rPr lang="en-US" dirty="0" err="1" smtClean="0"/>
              <a:t>ind_sid</a:t>
            </a:r>
            <a:r>
              <a:rPr lang="en-US" dirty="0" smtClean="0"/>
              <a:t> FROM STUDENT WHERE STD_NAME = : STD_NAME;</a:t>
            </a:r>
          </a:p>
          <a:p>
            <a:pPr>
              <a:buNone/>
            </a:pPr>
            <a:r>
              <a:rPr lang="en-US" dirty="0" err="1" smtClean="0"/>
              <a:t>printf</a:t>
            </a:r>
            <a:r>
              <a:rPr lang="en-US" dirty="0" smtClean="0"/>
              <a:t>("STUDENT ID:%d", STD_ID); // prints the result from DB</a:t>
            </a:r>
          </a:p>
          <a:p>
            <a:pPr>
              <a:buNone/>
            </a:pPr>
            <a:r>
              <a:rPr lang="en-US" dirty="0" smtClean="0"/>
              <a:t>exit(0);</a:t>
            </a:r>
          </a:p>
          <a:p>
            <a:pPr>
              <a:buNone/>
            </a:pPr>
            <a:r>
              <a:rPr lang="en-US" dirty="0" smtClean="0"/>
              <a:t>// Error handling labels</a:t>
            </a:r>
          </a:p>
          <a:p>
            <a:pPr>
              <a:buNone/>
            </a:pPr>
            <a:r>
              <a:rPr lang="en-US" dirty="0" smtClean="0"/>
              <a:t>error_msg1:</a:t>
            </a:r>
          </a:p>
          <a:p>
            <a:pPr>
              <a:buNone/>
            </a:pPr>
            <a:r>
              <a:rPr lang="en-US" dirty="0" err="1" smtClean="0"/>
              <a:t>printf</a:t>
            </a:r>
            <a:r>
              <a:rPr lang="en-US" dirty="0" smtClean="0"/>
              <a:t>("Student Id %d is not found", STD_ID);</a:t>
            </a:r>
          </a:p>
          <a:p>
            <a:pPr>
              <a:buNone/>
            </a:pPr>
            <a:r>
              <a:rPr lang="en-US" dirty="0" err="1" smtClean="0"/>
              <a:t>printf</a:t>
            </a:r>
            <a:r>
              <a:rPr lang="en-US" dirty="0" smtClean="0"/>
              <a:t>("ERROR:%ld", </a:t>
            </a:r>
            <a:r>
              <a:rPr lang="en-US" dirty="0" err="1" smtClean="0"/>
              <a:t>sqlca</a:t>
            </a:r>
            <a:r>
              <a:rPr lang="en-US" dirty="0" smtClean="0"/>
              <a:t>-&gt;</a:t>
            </a:r>
            <a:r>
              <a:rPr lang="en-US" dirty="0" err="1" smtClean="0"/>
              <a:t>sqlcode</a:t>
            </a:r>
            <a:r>
              <a:rPr lang="en-US" dirty="0" smtClean="0"/>
              <a:t>);</a:t>
            </a:r>
          </a:p>
          <a:p>
            <a:pPr>
              <a:buNone/>
            </a:pPr>
            <a:r>
              <a:rPr lang="en-US" dirty="0" err="1" smtClean="0"/>
              <a:t>printf</a:t>
            </a:r>
            <a:r>
              <a:rPr lang="en-US" dirty="0" smtClean="0"/>
              <a:t>("ERROR State:%s", </a:t>
            </a:r>
            <a:r>
              <a:rPr lang="en-US" dirty="0" err="1" smtClean="0"/>
              <a:t>sqlca</a:t>
            </a:r>
            <a:r>
              <a:rPr lang="en-US" dirty="0" smtClean="0"/>
              <a:t>-&gt;</a:t>
            </a:r>
            <a:r>
              <a:rPr lang="en-US" dirty="0" err="1" smtClean="0"/>
              <a:t>sqlstate</a:t>
            </a:r>
            <a:r>
              <a:rPr lang="en-US" dirty="0" smtClean="0"/>
              <a:t>);</a:t>
            </a:r>
          </a:p>
          <a:p>
            <a:pPr>
              <a:buNone/>
            </a:pPr>
            <a:r>
              <a:rPr lang="en-US" dirty="0" smtClean="0"/>
              <a:t>exit(0);</a:t>
            </a:r>
          </a:p>
          <a:p>
            <a:pPr>
              <a:buNone/>
            </a:pPr>
            <a:r>
              <a:rPr lang="en-US" dirty="0" smtClean="0"/>
              <a:t>error_msg2:</a:t>
            </a:r>
          </a:p>
          <a:p>
            <a:pPr>
              <a:buNone/>
            </a:pPr>
            <a:r>
              <a:rPr lang="en-US" dirty="0" err="1" smtClean="0"/>
              <a:t>printf</a:t>
            </a:r>
            <a:r>
              <a:rPr lang="en-US" dirty="0" smtClean="0"/>
              <a:t>("Error has occurred!");</a:t>
            </a:r>
          </a:p>
          <a:p>
            <a:pPr>
              <a:buNone/>
            </a:pPr>
            <a:r>
              <a:rPr lang="en-US" dirty="0" err="1" smtClean="0"/>
              <a:t>printf</a:t>
            </a:r>
            <a:r>
              <a:rPr lang="en-US" dirty="0" smtClean="0"/>
              <a:t>("ERROR:%ld", </a:t>
            </a:r>
            <a:r>
              <a:rPr lang="en-US" dirty="0" err="1" smtClean="0"/>
              <a:t>sqlca</a:t>
            </a:r>
            <a:r>
              <a:rPr lang="en-US" dirty="0" smtClean="0"/>
              <a:t>-&gt;</a:t>
            </a:r>
            <a:r>
              <a:rPr lang="en-US" dirty="0" err="1" smtClean="0"/>
              <a:t>sqlcode</a:t>
            </a:r>
            <a:r>
              <a:rPr lang="en-US" dirty="0" smtClean="0"/>
              <a:t>);</a:t>
            </a:r>
          </a:p>
          <a:p>
            <a:pPr>
              <a:buNone/>
            </a:pPr>
            <a:r>
              <a:rPr lang="en-US" dirty="0" err="1" smtClean="0"/>
              <a:t>printf</a:t>
            </a:r>
            <a:r>
              <a:rPr lang="en-US" dirty="0" smtClean="0"/>
              <a:t>("ERROR State:%s", </a:t>
            </a:r>
            <a:r>
              <a:rPr lang="en-US" dirty="0" err="1" smtClean="0"/>
              <a:t>sqlca</a:t>
            </a:r>
            <a:r>
              <a:rPr lang="en-US" dirty="0" smtClean="0"/>
              <a:t>-&gt;</a:t>
            </a:r>
            <a:r>
              <a:rPr lang="en-US" dirty="0" err="1" smtClean="0"/>
              <a:t>sqlstate</a:t>
            </a:r>
            <a:r>
              <a:rPr lang="en-US" dirty="0" smtClean="0"/>
              <a:t>);</a:t>
            </a:r>
          </a:p>
          <a:p>
            <a:pPr>
              <a:buNone/>
            </a:pPr>
            <a:r>
              <a:rPr lang="en-US" dirty="0" smtClean="0"/>
              <a:t>exit(0);</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685800" y="6248400"/>
            <a:ext cx="1905000" cy="457200"/>
          </a:xfrm>
          <a:prstGeom prst="rect">
            <a:avLst/>
          </a:prstGeom>
          <a:noFill/>
          <a:ln w="9525">
            <a:noFill/>
            <a:miter lim="800000"/>
            <a:headEnd/>
            <a:tailEnd/>
          </a:ln>
        </p:spPr>
        <p:txBody>
          <a:bodyPr wrap="none" anchor="ctr"/>
          <a:lstStyle/>
          <a:p>
            <a:endParaRPr lang="en-US"/>
          </a:p>
        </p:txBody>
      </p:sp>
      <p:sp>
        <p:nvSpPr>
          <p:cNvPr id="16387" name="Rectangle 3"/>
          <p:cNvSpPr>
            <a:spLocks noChangeArrowheads="1"/>
          </p:cNvSpPr>
          <p:nvPr/>
        </p:nvSpPr>
        <p:spPr bwMode="auto">
          <a:xfrm>
            <a:off x="3124200" y="6248400"/>
            <a:ext cx="2895600" cy="457200"/>
          </a:xfrm>
          <a:prstGeom prst="rect">
            <a:avLst/>
          </a:prstGeom>
          <a:noFill/>
          <a:ln w="9525">
            <a:noFill/>
            <a:miter lim="800000"/>
            <a:headEnd/>
            <a:tailEnd/>
          </a:ln>
        </p:spPr>
        <p:txBody>
          <a:bodyPr wrap="none" anchor="ctr"/>
          <a:lstStyle/>
          <a:p>
            <a:endParaRPr lang="en-US"/>
          </a:p>
        </p:txBody>
      </p:sp>
      <p:sp>
        <p:nvSpPr>
          <p:cNvPr id="16388" name="Rectangle 4"/>
          <p:cNvSpPr>
            <a:spLocks noGrp="1" noChangeArrowheads="1"/>
          </p:cNvSpPr>
          <p:nvPr>
            <p:ph type="title"/>
          </p:nvPr>
        </p:nvSpPr>
        <p:spPr>
          <a:xfrm>
            <a:off x="838200" y="342900"/>
            <a:ext cx="7772400" cy="1104900"/>
          </a:xfrm>
          <a:noFill/>
        </p:spPr>
        <p:txBody>
          <a:bodyPr lIns="90488" tIns="44450" rIns="90488" bIns="44450"/>
          <a:lstStyle/>
          <a:p>
            <a:pPr eaLnBrk="1" hangingPunct="1"/>
            <a:r>
              <a:rPr lang="en-US" sz="3600" dirty="0" smtClean="0"/>
              <a:t>Embedding SQL in C: An Example</a:t>
            </a:r>
          </a:p>
        </p:txBody>
      </p:sp>
      <p:sp>
        <p:nvSpPr>
          <p:cNvPr id="45061" name="Rectangle 5"/>
          <p:cNvSpPr>
            <a:spLocks noGrp="1" noChangeArrowheads="1"/>
          </p:cNvSpPr>
          <p:nvPr>
            <p:ph type="body" idx="1"/>
          </p:nvPr>
        </p:nvSpPr>
        <p:spPr>
          <a:xfrm>
            <a:off x="914400" y="1295400"/>
            <a:ext cx="7086600" cy="4800600"/>
          </a:xfrm>
          <a:noFill/>
        </p:spPr>
        <p:txBody>
          <a:bodyPr lIns="90488" tIns="44450" rIns="90488" bIns="44450"/>
          <a:lstStyle/>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char SQLSTATE[6];</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EXEC SQL BEGIN DECLARE SECTION</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char c_sname[20]; short c_minrating; float c_age;</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EXEC SQL END DECLARE SECTION</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c_minrating = random();</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EXEC SQL DECLARE sinfo CURSOR FOR</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	SELECT S.sname, S.age	FROM Sailors S</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	WHERE S.rating &gt; :c_minrating</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	ORDER BY S.sname;</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do {</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	EXEC SQL FETCH sinfo INTO :c_sname, :c_age;</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	printf(“%s is %d years old\n”, c_sname, c_age);</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 while (SQLSTATE != ‘02000’);</a:t>
            </a:r>
          </a:p>
          <a:p>
            <a:pPr eaLnBrk="1" hangingPunct="1">
              <a:lnSpc>
                <a:spcPct val="90000"/>
              </a:lnSpc>
              <a:buFontTx/>
              <a:buNone/>
            </a:pPr>
            <a:r>
              <a:rPr lang="en-US" sz="2000" smtClean="0">
                <a:latin typeface="Arial Unicode MS" pitchFamily="34" charset="-128"/>
                <a:ea typeface="Arial Unicode MS" pitchFamily="34" charset="-128"/>
                <a:cs typeface="Arial Unicode MS" pitchFamily="34" charset="-128"/>
              </a:rPr>
              <a:t>EXEC SQL CLOSE sinfo;</a:t>
            </a:r>
          </a:p>
          <a:p>
            <a:pPr eaLnBrk="1" hangingPunct="1">
              <a:lnSpc>
                <a:spcPct val="90000"/>
              </a:lnSpc>
              <a:buFontTx/>
              <a:buNone/>
            </a:pPr>
            <a:endParaRPr lang="en-US" sz="2000" smtClean="0">
              <a:latin typeface="Arial Unicode MS" pitchFamily="34" charset="-128"/>
              <a:ea typeface="Arial Unicode MS" pitchFamily="34" charset="-128"/>
              <a:cs typeface="Arial Unicode MS" pitchFamily="34" charset="-128"/>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0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0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0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0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0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50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50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506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506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506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506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506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506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4506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4525963"/>
          </a:xfrm>
        </p:spPr>
        <p:txBody>
          <a:bodyPr>
            <a:noAutofit/>
          </a:bodyPr>
          <a:lstStyle/>
          <a:p>
            <a:pPr>
              <a:buNone/>
            </a:pPr>
            <a:r>
              <a:rPr lang="en-US" sz="1600" dirty="0" smtClean="0"/>
              <a:t>. </a:t>
            </a:r>
          </a:p>
          <a:p>
            <a:r>
              <a:rPr lang="en-US" sz="3600" dirty="0" smtClean="0"/>
              <a:t>MySQL is free. </a:t>
            </a:r>
          </a:p>
          <a:p>
            <a:r>
              <a:rPr lang="en-US" sz="3600" dirty="0" smtClean="0"/>
              <a:t>Very widely used. </a:t>
            </a:r>
          </a:p>
          <a:p>
            <a:r>
              <a:rPr lang="en-US" sz="3600" dirty="0" smtClean="0"/>
              <a:t>Implements SQL database </a:t>
            </a:r>
            <a:r>
              <a:rPr lang="en-US" sz="3600" dirty="0" err="1" smtClean="0"/>
              <a:t>mangement</a:t>
            </a:r>
            <a:r>
              <a:rPr lang="en-US" sz="3600" dirty="0" smtClean="0"/>
              <a:t>. </a:t>
            </a:r>
          </a:p>
          <a:p>
            <a:r>
              <a:rPr lang="en-US" sz="3600" dirty="0" smtClean="0"/>
              <a:t>Linux Red Hat already includes MySQL. </a:t>
            </a:r>
          </a:p>
          <a:p>
            <a:r>
              <a:rPr lang="en-US" sz="3600" dirty="0" err="1" smtClean="0"/>
              <a:t>Facebook</a:t>
            </a:r>
            <a:r>
              <a:rPr lang="en-US" sz="3600" dirty="0" smtClean="0"/>
              <a:t> uses MySQL.</a:t>
            </a:r>
            <a:r>
              <a:rPr lang="en-US" sz="3600" dirty="0" smtClean="0">
                <a:hlinkClick r:id="rId2"/>
              </a:rPr>
              <a:t/>
            </a:r>
            <a:br>
              <a:rPr lang="en-US" sz="3600" dirty="0" smtClean="0">
                <a:hlinkClick r:id="rId2"/>
              </a:rPr>
            </a:br>
            <a:endParaRPr lang="en-US" sz="3600" dirty="0"/>
          </a:p>
        </p:txBody>
      </p:sp>
      <p:sp>
        <p:nvSpPr>
          <p:cNvPr id="4" name="Rectangle 3"/>
          <p:cNvSpPr/>
          <p:nvPr/>
        </p:nvSpPr>
        <p:spPr>
          <a:xfrm>
            <a:off x="2133600" y="228600"/>
            <a:ext cx="4856458" cy="646331"/>
          </a:xfrm>
          <a:prstGeom prst="rect">
            <a:avLst/>
          </a:prstGeom>
        </p:spPr>
        <p:txBody>
          <a:bodyPr wrap="none">
            <a:spAutoFit/>
          </a:bodyPr>
          <a:lstStyle/>
          <a:p>
            <a:r>
              <a:rPr lang="en-US" sz="36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j-lt"/>
                <a:ea typeface="+mj-ea"/>
                <a:cs typeface="+mj-cs"/>
              </a:rPr>
              <a:t>MySQL Fundamentals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Difference between SQL, MySQL, and Oracle - Querychat"/>
          <p:cNvPicPr>
            <a:picLocks noChangeAspect="1" noChangeArrowheads="1"/>
          </p:cNvPicPr>
          <p:nvPr/>
        </p:nvPicPr>
        <p:blipFill>
          <a:blip r:embed="rId2"/>
          <a:srcRect/>
          <a:stretch>
            <a:fillRect/>
          </a:stretch>
        </p:blipFill>
        <p:spPr bwMode="auto">
          <a:xfrm>
            <a:off x="228600" y="1600200"/>
            <a:ext cx="8760792" cy="2971799"/>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the difference between SQL and MySQL? - Quora"/>
          <p:cNvPicPr>
            <a:picLocks noChangeAspect="1" noChangeArrowheads="1"/>
          </p:cNvPicPr>
          <p:nvPr/>
        </p:nvPicPr>
        <p:blipFill>
          <a:blip r:embed="rId2"/>
          <a:srcRect/>
          <a:stretch>
            <a:fillRect/>
          </a:stretch>
        </p:blipFill>
        <p:spPr bwMode="auto">
          <a:xfrm>
            <a:off x="588896" y="1524000"/>
            <a:ext cx="7977806" cy="335280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20833" t="12352" r="20833" b="16008"/>
          <a:stretch>
            <a:fillRect/>
          </a:stretch>
        </p:blipFill>
        <p:spPr bwMode="auto">
          <a:xfrm>
            <a:off x="533400" y="990600"/>
            <a:ext cx="7391400" cy="5103586"/>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8610600" cy="4724400"/>
          </a:xfrm>
          <a:solidFill>
            <a:schemeClr val="accent1">
              <a:lumMod val="20000"/>
              <a:lumOff val="80000"/>
            </a:schemeClr>
          </a:solidFill>
        </p:spPr>
        <p:txBody>
          <a:bodyPr>
            <a:noAutofit/>
          </a:bodyPr>
          <a:lstStyle/>
          <a:p>
            <a:pPr>
              <a:buNone/>
            </a:pPr>
            <a:r>
              <a:rPr lang="en-US" sz="2400" b="1" dirty="0" smtClean="0">
                <a:solidFill>
                  <a:schemeClr val="accent1"/>
                </a:solidFill>
              </a:rPr>
              <a:t>CREATE TABLE</a:t>
            </a:r>
            <a:endParaRPr lang="en-US" sz="2400" dirty="0" smtClean="0">
              <a:solidFill>
                <a:schemeClr val="accent1"/>
              </a:solidFill>
            </a:endParaRPr>
          </a:p>
          <a:p>
            <a:r>
              <a:rPr lang="en-US" sz="2400" dirty="0" smtClean="0"/>
              <a:t>This statement is used to create a table.</a:t>
            </a:r>
          </a:p>
          <a:p>
            <a:pPr>
              <a:buNone/>
            </a:pPr>
            <a:r>
              <a:rPr lang="en-US" sz="2400" b="1" dirty="0" smtClean="0">
                <a:solidFill>
                  <a:schemeClr val="accent1"/>
                </a:solidFill>
              </a:rPr>
              <a:t>Syntax</a:t>
            </a:r>
            <a:endParaRPr lang="en-US" sz="2400" dirty="0" smtClean="0">
              <a:solidFill>
                <a:schemeClr val="accent1"/>
              </a:solidFill>
            </a:endParaRPr>
          </a:p>
          <a:p>
            <a:r>
              <a:rPr lang="en-US" sz="2400" dirty="0" smtClean="0"/>
              <a:t>CREATE TABLE </a:t>
            </a:r>
            <a:r>
              <a:rPr lang="en-US" sz="2400" dirty="0" err="1" smtClean="0"/>
              <a:t>TableName</a:t>
            </a:r>
            <a:r>
              <a:rPr lang="en-US" sz="2400" dirty="0" smtClean="0"/>
              <a:t> ( Column1 </a:t>
            </a:r>
            <a:r>
              <a:rPr lang="en-US" sz="2400" dirty="0" err="1" smtClean="0"/>
              <a:t>datatype</a:t>
            </a:r>
            <a:r>
              <a:rPr lang="en-US" sz="2400" dirty="0" smtClean="0"/>
              <a:t>, Column2 </a:t>
            </a:r>
            <a:r>
              <a:rPr lang="en-US" sz="2400" dirty="0" err="1" smtClean="0"/>
              <a:t>datatype</a:t>
            </a:r>
            <a:r>
              <a:rPr lang="en-US" sz="2400" dirty="0" smtClean="0"/>
              <a:t>, Column3 </a:t>
            </a:r>
            <a:r>
              <a:rPr lang="en-US" sz="2400" dirty="0" err="1" smtClean="0"/>
              <a:t>datatype</a:t>
            </a:r>
            <a:r>
              <a:rPr lang="en-US" sz="2400" dirty="0" smtClean="0"/>
              <a:t>, .... </a:t>
            </a:r>
            <a:r>
              <a:rPr lang="en-US" sz="2400" dirty="0" err="1" smtClean="0"/>
              <a:t>ColumnN</a:t>
            </a:r>
            <a:r>
              <a:rPr lang="en-US" sz="2400" dirty="0" smtClean="0"/>
              <a:t>  </a:t>
            </a:r>
            <a:r>
              <a:rPr lang="en-US" sz="2400" dirty="0" err="1" smtClean="0"/>
              <a:t>datatype</a:t>
            </a:r>
            <a:r>
              <a:rPr lang="en-US" sz="2400" dirty="0" smtClean="0"/>
              <a:t> );</a:t>
            </a:r>
          </a:p>
          <a:p>
            <a:pPr>
              <a:buNone/>
            </a:pPr>
            <a:r>
              <a:rPr lang="en-US" sz="2400" b="1" dirty="0" smtClean="0">
                <a:solidFill>
                  <a:schemeClr val="accent1"/>
                </a:solidFill>
              </a:rPr>
              <a:t>Example</a:t>
            </a:r>
            <a:endParaRPr lang="en-US" sz="2400" dirty="0" smtClean="0">
              <a:solidFill>
                <a:schemeClr val="accent1"/>
              </a:solidFill>
            </a:endParaRPr>
          </a:p>
          <a:p>
            <a:pPr fontAlgn="base">
              <a:buNone/>
            </a:pPr>
            <a:r>
              <a:rPr lang="en-US" sz="2400" dirty="0" smtClean="0"/>
              <a:t>    CREATE TABLE </a:t>
            </a:r>
            <a:r>
              <a:rPr lang="en-US" sz="2400" dirty="0" err="1" smtClean="0"/>
              <a:t>Employee_Info</a:t>
            </a:r>
            <a:endParaRPr lang="en-US" sz="2400" dirty="0" smtClean="0"/>
          </a:p>
          <a:p>
            <a:pPr fontAlgn="base">
              <a:buNone/>
            </a:pPr>
            <a:r>
              <a:rPr lang="en-US" sz="2400" dirty="0" smtClean="0"/>
              <a:t>    (</a:t>
            </a:r>
            <a:r>
              <a:rPr lang="en-US" sz="2400" dirty="0" err="1" smtClean="0"/>
              <a:t>EmployeeID</a:t>
            </a:r>
            <a:r>
              <a:rPr lang="en-US" sz="2400" dirty="0" smtClean="0"/>
              <a:t> </a:t>
            </a:r>
            <a:r>
              <a:rPr lang="en-US" sz="2400" dirty="0" err="1" smtClean="0"/>
              <a:t>int</a:t>
            </a:r>
            <a:r>
              <a:rPr lang="en-US" sz="2400" dirty="0" smtClean="0"/>
              <a:t>, </a:t>
            </a:r>
            <a:r>
              <a:rPr lang="en-US" sz="2400" dirty="0" err="1" smtClean="0"/>
              <a:t>EmployeeName</a:t>
            </a:r>
            <a:r>
              <a:rPr lang="en-US" sz="2400" dirty="0" smtClean="0"/>
              <a:t> </a:t>
            </a:r>
            <a:r>
              <a:rPr lang="en-US" sz="2400" dirty="0" err="1" smtClean="0"/>
              <a:t>varchar</a:t>
            </a:r>
            <a:r>
              <a:rPr lang="en-US" sz="2400" dirty="0" smtClean="0"/>
              <a:t>(255), </a:t>
            </a:r>
          </a:p>
          <a:p>
            <a:pPr fontAlgn="base">
              <a:buNone/>
            </a:pPr>
            <a:r>
              <a:rPr lang="en-US" sz="2400" dirty="0" smtClean="0"/>
              <a:t>    </a:t>
            </a:r>
            <a:r>
              <a:rPr lang="en-US" sz="2400" dirty="0" err="1" smtClean="0"/>
              <a:t>EmergencyContactName</a:t>
            </a:r>
            <a:r>
              <a:rPr lang="en-US" sz="2400" dirty="0" smtClean="0"/>
              <a:t> </a:t>
            </a:r>
            <a:r>
              <a:rPr lang="en-US" sz="2400" dirty="0" err="1" smtClean="0"/>
              <a:t>varchar</a:t>
            </a:r>
            <a:r>
              <a:rPr lang="en-US" sz="2400" dirty="0" smtClean="0"/>
              <a:t>(255), </a:t>
            </a:r>
            <a:r>
              <a:rPr lang="en-US" sz="2400" dirty="0" err="1" smtClean="0"/>
              <a:t>PhoneNumber</a:t>
            </a:r>
            <a:r>
              <a:rPr lang="en-US" sz="2400" dirty="0" smtClean="0"/>
              <a:t> </a:t>
            </a:r>
            <a:r>
              <a:rPr lang="en-US" sz="2400" dirty="0" err="1" smtClean="0"/>
              <a:t>int</a:t>
            </a:r>
            <a:r>
              <a:rPr lang="en-US" sz="2400" dirty="0" smtClean="0"/>
              <a:t>, </a:t>
            </a:r>
          </a:p>
          <a:p>
            <a:pPr fontAlgn="base">
              <a:buNone/>
            </a:pPr>
            <a:r>
              <a:rPr lang="en-US" sz="2400" dirty="0" smtClean="0"/>
              <a:t>   Address  </a:t>
            </a:r>
            <a:r>
              <a:rPr lang="en-US" sz="2400" dirty="0" err="1" smtClean="0"/>
              <a:t>varchar</a:t>
            </a:r>
            <a:r>
              <a:rPr lang="en-US" sz="2400" dirty="0" smtClean="0"/>
              <a:t>(255), City  </a:t>
            </a:r>
            <a:r>
              <a:rPr lang="en-US" sz="2400" dirty="0" err="1" smtClean="0"/>
              <a:t>varchar</a:t>
            </a:r>
            <a:r>
              <a:rPr lang="en-US" sz="2400" dirty="0" smtClean="0"/>
              <a:t>(255), Country  </a:t>
            </a:r>
            <a:r>
              <a:rPr lang="en-US" sz="2400" dirty="0" err="1" smtClean="0"/>
              <a:t>varchar</a:t>
            </a:r>
            <a:r>
              <a:rPr lang="en-US" sz="2400" dirty="0" smtClean="0"/>
              <a:t>(255));</a:t>
            </a:r>
          </a:p>
          <a:p>
            <a:endParaRPr lang="en-US" sz="2400" dirty="0"/>
          </a:p>
        </p:txBody>
      </p:sp>
      <p:sp>
        <p:nvSpPr>
          <p:cNvPr id="3" name="Rectangle 2"/>
          <p:cNvSpPr/>
          <p:nvPr/>
        </p:nvSpPr>
        <p:spPr>
          <a:xfrm>
            <a:off x="2971800" y="914400"/>
            <a:ext cx="3193695"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CREATE COMMAND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l="21429" t="10587" r="20238" b="13185"/>
          <a:stretch>
            <a:fillRect/>
          </a:stretch>
        </p:blipFill>
        <p:spPr bwMode="auto">
          <a:xfrm>
            <a:off x="1295400" y="990600"/>
            <a:ext cx="6705600" cy="4926563"/>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20833" t="9881" r="20833" b="13538"/>
          <a:stretch>
            <a:fillRect/>
          </a:stretch>
        </p:blipFill>
        <p:spPr bwMode="auto">
          <a:xfrm>
            <a:off x="1066800" y="914400"/>
            <a:ext cx="6477000" cy="478064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l="20833" t="11117" r="20833" b="14773"/>
          <a:stretch>
            <a:fillRect/>
          </a:stretch>
        </p:blipFill>
        <p:spPr bwMode="auto">
          <a:xfrm>
            <a:off x="685800" y="914400"/>
            <a:ext cx="7543800" cy="5388429"/>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066800" y="1143000"/>
            <a:ext cx="7315200" cy="4112792"/>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458200" cy="5029200"/>
          </a:xfrm>
        </p:spPr>
        <p:txBody>
          <a:bodyPr>
            <a:noAutofit/>
          </a:bodyPr>
          <a:lstStyle/>
          <a:p>
            <a:r>
              <a:rPr lang="en-US" sz="2400" dirty="0" smtClean="0"/>
              <a:t>MySQL is currently the most popular database management system software used for managing the relational database. </a:t>
            </a:r>
          </a:p>
          <a:p>
            <a:r>
              <a:rPr lang="en-US" sz="2400" dirty="0" smtClean="0"/>
              <a:t>It is open-source database software, which is supported by Oracle Company. </a:t>
            </a:r>
          </a:p>
          <a:p>
            <a:r>
              <a:rPr lang="en-US" sz="2400" dirty="0" smtClean="0"/>
              <a:t>It is fast, scalable, and easy to use database management system in comparison with Microsoft SQL Server and Oracle Database. </a:t>
            </a:r>
          </a:p>
          <a:p>
            <a:r>
              <a:rPr lang="en-US" sz="2400" dirty="0" smtClean="0"/>
              <a:t>It is commonly used in conjunction with </a:t>
            </a:r>
            <a:r>
              <a:rPr lang="en-US" sz="2400" dirty="0" smtClean="0">
                <a:hlinkClick r:id="rId2"/>
              </a:rPr>
              <a:t>PHP</a:t>
            </a:r>
            <a:r>
              <a:rPr lang="en-US" sz="2400" dirty="0" smtClean="0"/>
              <a:t> scripts for creating powerful and dynamic server-side or web-based enterprise applications.</a:t>
            </a:r>
          </a:p>
          <a:p>
            <a:r>
              <a:rPr lang="en-US" sz="2400" dirty="0" smtClean="0"/>
              <a:t>MySQL supports many Operating Systems like </a:t>
            </a:r>
            <a:r>
              <a:rPr lang="en-US" sz="2400" dirty="0" smtClean="0">
                <a:hlinkClick r:id="rId3"/>
              </a:rPr>
              <a:t>Windows</a:t>
            </a:r>
            <a:r>
              <a:rPr lang="en-US" sz="2400" dirty="0" smtClean="0"/>
              <a:t>, </a:t>
            </a:r>
            <a:r>
              <a:rPr lang="en-US" sz="2400" dirty="0" smtClean="0">
                <a:hlinkClick r:id="rId4"/>
              </a:rPr>
              <a:t>Linux</a:t>
            </a:r>
            <a:r>
              <a:rPr lang="en-US" sz="2400" dirty="0" smtClean="0"/>
              <a:t>, </a:t>
            </a:r>
            <a:r>
              <a:rPr lang="en-US" sz="2400" dirty="0" err="1" smtClean="0"/>
              <a:t>MacOS</a:t>
            </a:r>
            <a:r>
              <a:rPr lang="en-US" sz="2400" dirty="0" smtClean="0"/>
              <a:t>, etc. with C, C++, and </a:t>
            </a:r>
            <a:r>
              <a:rPr lang="en-US" sz="2400" dirty="0" smtClean="0">
                <a:hlinkClick r:id="rId5"/>
              </a:rPr>
              <a:t>Java languages</a:t>
            </a:r>
            <a:r>
              <a:rPr lang="en-US" sz="2400" dirty="0" smtClean="0"/>
              <a:t>.</a:t>
            </a:r>
          </a:p>
          <a:p>
            <a:endParaRPr lang="en-US" sz="2400" dirty="0"/>
          </a:p>
        </p:txBody>
      </p:sp>
      <p:sp>
        <p:nvSpPr>
          <p:cNvPr id="5" name="TextBox 4"/>
          <p:cNvSpPr txBox="1"/>
          <p:nvPr/>
        </p:nvSpPr>
        <p:spPr>
          <a:xfrm>
            <a:off x="2743200" y="457200"/>
            <a:ext cx="3307829" cy="646331"/>
          </a:xfrm>
          <a:prstGeom prst="rect">
            <a:avLst/>
          </a:prstGeom>
          <a:noFill/>
        </p:spPr>
        <p:txBody>
          <a:bodyPr wrap="none" rtlCol="0">
            <a:spAutoFit/>
          </a:bodyPr>
          <a:lstStyle/>
          <a:p>
            <a:r>
              <a:rPr lang="en-US" sz="3600" b="1" dirty="0" smtClean="0">
                <a:solidFill>
                  <a:srgbClr val="C00000"/>
                </a:solidFill>
              </a:rPr>
              <a:t>What is MySQL?</a:t>
            </a:r>
            <a:endParaRPr lang="en-US" sz="3600" b="1" dirty="0">
              <a:solidFill>
                <a:srgbClr val="C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4525963"/>
          </a:xfrm>
        </p:spPr>
        <p:txBody>
          <a:bodyPr>
            <a:normAutofit fontScale="85000" lnSpcReduction="10000"/>
          </a:bodyPr>
          <a:lstStyle/>
          <a:p>
            <a:r>
              <a:rPr lang="en-US" dirty="0" smtClean="0"/>
              <a:t>MySQL follows the working of Client-Server Architecture. </a:t>
            </a:r>
          </a:p>
          <a:p>
            <a:r>
              <a:rPr lang="en-US" dirty="0" smtClean="0"/>
              <a:t>This model is designed for the end-users called clients to access the resources from a central computer known as a server using network services. </a:t>
            </a:r>
          </a:p>
          <a:p>
            <a:r>
              <a:rPr lang="en-US" dirty="0" smtClean="0"/>
              <a:t>Here, the clients make requests through a graphical user interface (GUI), and the server will give the desired output as soon as the instructions are matched. </a:t>
            </a:r>
          </a:p>
          <a:p>
            <a:r>
              <a:rPr lang="en-US" dirty="0" smtClean="0"/>
              <a:t>The process of MySQL environment is the same as the client-server model.</a:t>
            </a:r>
            <a:endParaRPr lang="en-US" dirty="0"/>
          </a:p>
        </p:txBody>
      </p:sp>
      <p:sp>
        <p:nvSpPr>
          <p:cNvPr id="5" name="TextBox 4"/>
          <p:cNvSpPr txBox="1"/>
          <p:nvPr/>
        </p:nvSpPr>
        <p:spPr>
          <a:xfrm>
            <a:off x="2743200" y="457200"/>
            <a:ext cx="4057201" cy="646331"/>
          </a:xfrm>
          <a:prstGeom prst="rect">
            <a:avLst/>
          </a:prstGeom>
          <a:noFill/>
        </p:spPr>
        <p:txBody>
          <a:bodyPr wrap="none" rtlCol="0">
            <a:spAutoFit/>
          </a:bodyPr>
          <a:lstStyle/>
          <a:p>
            <a:r>
              <a:rPr lang="en-US" sz="3600" b="1" dirty="0" smtClean="0">
                <a:solidFill>
                  <a:srgbClr val="C00000"/>
                </a:solidFill>
              </a:rPr>
              <a:t>How MySQL Works?</a:t>
            </a:r>
            <a:endParaRPr lang="en-US" sz="3600" b="1" dirty="0">
              <a:solidFill>
                <a:srgbClr val="C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43200" y="457200"/>
            <a:ext cx="4057201" cy="646331"/>
          </a:xfrm>
          <a:prstGeom prst="rect">
            <a:avLst/>
          </a:prstGeom>
          <a:noFill/>
        </p:spPr>
        <p:txBody>
          <a:bodyPr wrap="none" rtlCol="0">
            <a:spAutoFit/>
          </a:bodyPr>
          <a:lstStyle/>
          <a:p>
            <a:r>
              <a:rPr lang="en-US" sz="3600" b="1" dirty="0" smtClean="0">
                <a:solidFill>
                  <a:srgbClr val="C00000"/>
                </a:solidFill>
              </a:rPr>
              <a:t>How MySQL Works?</a:t>
            </a:r>
            <a:endParaRPr lang="en-US" sz="3600" b="1" dirty="0">
              <a:solidFill>
                <a:srgbClr val="C00000"/>
              </a:solidFill>
            </a:endParaRPr>
          </a:p>
        </p:txBody>
      </p:sp>
      <p:pic>
        <p:nvPicPr>
          <p:cNvPr id="1026" name="Picture 2" descr="MySQL"/>
          <p:cNvPicPr>
            <a:picLocks noChangeAspect="1" noChangeArrowheads="1"/>
          </p:cNvPicPr>
          <p:nvPr/>
        </p:nvPicPr>
        <p:blipFill>
          <a:blip r:embed="rId2"/>
          <a:srcRect/>
          <a:stretch>
            <a:fillRect/>
          </a:stretch>
        </p:blipFill>
        <p:spPr bwMode="auto">
          <a:xfrm>
            <a:off x="990600" y="1600200"/>
            <a:ext cx="7604923" cy="2895600"/>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19200"/>
            <a:ext cx="8229600" cy="4525963"/>
          </a:xfrm>
        </p:spPr>
        <p:txBody>
          <a:bodyPr>
            <a:normAutofit fontScale="92500" lnSpcReduction="10000"/>
          </a:bodyPr>
          <a:lstStyle/>
          <a:p>
            <a:r>
              <a:rPr lang="en-US" sz="2400" b="1" dirty="0" smtClean="0"/>
              <a:t>Relational Database Management System (RDBMS)</a:t>
            </a:r>
          </a:p>
          <a:p>
            <a:r>
              <a:rPr lang="en-US" sz="2400" b="1" dirty="0" smtClean="0"/>
              <a:t>Easy to use</a:t>
            </a:r>
          </a:p>
          <a:p>
            <a:r>
              <a:rPr lang="en-US" sz="2400" b="1" dirty="0" smtClean="0"/>
              <a:t>It is secure</a:t>
            </a:r>
          </a:p>
          <a:p>
            <a:r>
              <a:rPr lang="en-US" sz="2400" b="1" dirty="0" smtClean="0"/>
              <a:t>Free to download</a:t>
            </a:r>
          </a:p>
          <a:p>
            <a:r>
              <a:rPr lang="en-US" sz="2400" b="1" dirty="0" smtClean="0"/>
              <a:t>It is scalable.</a:t>
            </a:r>
            <a:r>
              <a:rPr lang="en-US" sz="2400" dirty="0" smtClean="0"/>
              <a:t> It can handle almost any amount of data, up to as much as 50 million rows or more. </a:t>
            </a:r>
          </a:p>
          <a:p>
            <a:r>
              <a:rPr lang="en-US" sz="2400" b="1" dirty="0" smtClean="0"/>
              <a:t>Speed</a:t>
            </a:r>
          </a:p>
          <a:p>
            <a:r>
              <a:rPr lang="en-US" sz="2400" b="1" dirty="0" smtClean="0"/>
              <a:t>High Flexibility. </a:t>
            </a:r>
            <a:r>
              <a:rPr lang="en-US" sz="2400" dirty="0" smtClean="0"/>
              <a:t>MySQL supports a large number of embedded applications, which makes MySQL very flexible.</a:t>
            </a:r>
          </a:p>
          <a:p>
            <a:r>
              <a:rPr lang="en-US" sz="2400" b="1" dirty="0" smtClean="0"/>
              <a:t>Compatible on many operating systems</a:t>
            </a:r>
          </a:p>
          <a:p>
            <a:r>
              <a:rPr lang="en-US" sz="2400" b="1" dirty="0" smtClean="0"/>
              <a:t>Memory efficiency</a:t>
            </a:r>
          </a:p>
          <a:p>
            <a:r>
              <a:rPr lang="en-US" sz="2400" b="1" dirty="0" smtClean="0"/>
              <a:t>GUI Support</a:t>
            </a:r>
            <a:endParaRPr lang="en-US" sz="2400" dirty="0" smtClean="0"/>
          </a:p>
          <a:p>
            <a:endParaRPr lang="en-US" sz="2400" dirty="0" smtClean="0"/>
          </a:p>
          <a:p>
            <a:endParaRPr lang="en-US" sz="2400" dirty="0"/>
          </a:p>
        </p:txBody>
      </p:sp>
      <p:sp>
        <p:nvSpPr>
          <p:cNvPr id="4" name="TextBox 3"/>
          <p:cNvSpPr txBox="1"/>
          <p:nvPr/>
        </p:nvSpPr>
        <p:spPr>
          <a:xfrm>
            <a:off x="2743200" y="457200"/>
            <a:ext cx="3286284" cy="646331"/>
          </a:xfrm>
          <a:prstGeom prst="rect">
            <a:avLst/>
          </a:prstGeom>
          <a:noFill/>
        </p:spPr>
        <p:txBody>
          <a:bodyPr wrap="none" rtlCol="0">
            <a:spAutoFit/>
          </a:bodyPr>
          <a:lstStyle/>
          <a:p>
            <a:r>
              <a:rPr lang="en-US" sz="3600" b="1" dirty="0" smtClean="0">
                <a:solidFill>
                  <a:srgbClr val="C00000"/>
                </a:solidFill>
              </a:rPr>
              <a:t>MySQL Features</a:t>
            </a:r>
            <a:endParaRPr lang="en-US" sz="3600" b="1" dirty="0">
              <a:solidFill>
                <a:srgbClr val="C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MySQL version less than 5.0 doesn't support ROLE, COMMIT, and stored procedure.</a:t>
            </a:r>
          </a:p>
          <a:p>
            <a:r>
              <a:rPr lang="en-US" dirty="0" smtClean="0"/>
              <a:t>MySQL does not support a very large database size as efficiently.</a:t>
            </a:r>
          </a:p>
          <a:p>
            <a:r>
              <a:rPr lang="en-US" dirty="0" smtClean="0"/>
              <a:t>MySQL doesn't handle transactions very efficiently, and it is prone to data corruption.</a:t>
            </a:r>
          </a:p>
          <a:p>
            <a:r>
              <a:rPr lang="en-US" dirty="0" smtClean="0"/>
              <a:t>MySQL is accused that it doesn't have a good developing and debugging tool compared to paid databases.</a:t>
            </a:r>
          </a:p>
          <a:p>
            <a:r>
              <a:rPr lang="en-US" dirty="0" smtClean="0"/>
              <a:t>MySQL doesn't support SQL check constraints.</a:t>
            </a:r>
          </a:p>
          <a:p>
            <a:endParaRPr lang="en-US" dirty="0"/>
          </a:p>
        </p:txBody>
      </p:sp>
      <p:sp>
        <p:nvSpPr>
          <p:cNvPr id="4" name="TextBox 3"/>
          <p:cNvSpPr txBox="1"/>
          <p:nvPr/>
        </p:nvSpPr>
        <p:spPr>
          <a:xfrm>
            <a:off x="990600" y="685800"/>
            <a:ext cx="7008137" cy="646331"/>
          </a:xfrm>
          <a:prstGeom prst="rect">
            <a:avLst/>
          </a:prstGeom>
          <a:noFill/>
        </p:spPr>
        <p:txBody>
          <a:bodyPr wrap="none" rtlCol="0">
            <a:spAutoFit/>
          </a:bodyPr>
          <a:lstStyle/>
          <a:p>
            <a:r>
              <a:rPr lang="en-US" sz="3600" b="1" dirty="0" smtClean="0">
                <a:solidFill>
                  <a:srgbClr val="C00000"/>
                </a:solidFill>
              </a:rPr>
              <a:t>Disadvantages/Drawback of MySQL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MySQL Data Types</a:t>
            </a:r>
          </a:p>
          <a:p>
            <a:endParaRPr lang="en-US" dirty="0"/>
          </a:p>
        </p:txBody>
      </p:sp>
      <p:sp>
        <p:nvSpPr>
          <p:cNvPr id="4" name="TextBox 3"/>
          <p:cNvSpPr txBox="1"/>
          <p:nvPr/>
        </p:nvSpPr>
        <p:spPr>
          <a:xfrm>
            <a:off x="2514600" y="685800"/>
            <a:ext cx="3742563" cy="646331"/>
          </a:xfrm>
          <a:prstGeom prst="rect">
            <a:avLst/>
          </a:prstGeom>
          <a:noFill/>
        </p:spPr>
        <p:txBody>
          <a:bodyPr wrap="none" rtlCol="0">
            <a:spAutoFit/>
          </a:bodyPr>
          <a:lstStyle/>
          <a:p>
            <a:r>
              <a:rPr lang="en-US" sz="3600" b="1" dirty="0" smtClean="0">
                <a:solidFill>
                  <a:srgbClr val="C00000"/>
                </a:solidFill>
              </a:rPr>
              <a:t>MySQL Data Types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accent1">
              <a:lumMod val="20000"/>
              <a:lumOff val="80000"/>
            </a:schemeClr>
          </a:solidFill>
        </p:spPr>
        <p:txBody>
          <a:bodyPr/>
          <a:lstStyle/>
          <a:p>
            <a:r>
              <a:rPr lang="en-US" b="1" dirty="0" smtClean="0">
                <a:solidFill>
                  <a:schemeClr val="accent1"/>
                </a:solidFill>
              </a:rPr>
              <a:t>CREATE TABLE using another TABLE</a:t>
            </a:r>
          </a:p>
          <a:p>
            <a:pPr>
              <a:buNone/>
            </a:pPr>
            <a:r>
              <a:rPr lang="en-US" b="1" dirty="0" smtClean="0">
                <a:solidFill>
                  <a:srgbClr val="0070C0"/>
                </a:solidFill>
              </a:rPr>
              <a:t>Example</a:t>
            </a:r>
          </a:p>
          <a:p>
            <a:pPr fontAlgn="base">
              <a:buNone/>
            </a:pPr>
            <a:r>
              <a:rPr lang="en-US" dirty="0" smtClean="0"/>
              <a:t>CREATE TABLE </a:t>
            </a:r>
            <a:r>
              <a:rPr lang="en-US" dirty="0" err="1" smtClean="0"/>
              <a:t>ExampleTable</a:t>
            </a:r>
            <a:r>
              <a:rPr lang="en-US" dirty="0" smtClean="0"/>
              <a:t> AS</a:t>
            </a:r>
          </a:p>
          <a:p>
            <a:pPr fontAlgn="base">
              <a:buNone/>
            </a:pPr>
            <a:r>
              <a:rPr lang="en-US" dirty="0" smtClean="0"/>
              <a:t>SELECT </a:t>
            </a:r>
            <a:r>
              <a:rPr lang="en-US" dirty="0" err="1" smtClean="0"/>
              <a:t>EmployeeName</a:t>
            </a:r>
            <a:r>
              <a:rPr lang="en-US" dirty="0" smtClean="0"/>
              <a:t>, </a:t>
            </a:r>
            <a:r>
              <a:rPr lang="en-US" dirty="0" err="1" smtClean="0"/>
              <a:t>PhoneNumber</a:t>
            </a:r>
            <a:endParaRPr lang="en-US" dirty="0" smtClean="0"/>
          </a:p>
          <a:p>
            <a:pPr fontAlgn="base">
              <a:buNone/>
            </a:pPr>
            <a:r>
              <a:rPr lang="en-US" dirty="0" smtClean="0"/>
              <a:t>FROM </a:t>
            </a:r>
            <a:r>
              <a:rPr lang="en-US" dirty="0" err="1" smtClean="0"/>
              <a:t>Employee_Info</a:t>
            </a:r>
            <a:r>
              <a:rPr lang="en-US" dirty="0" smtClean="0"/>
              <a:t>;</a:t>
            </a:r>
          </a:p>
          <a:p>
            <a:endParaRPr lang="en-US" dirty="0">
              <a:solidFill>
                <a:schemeClr val="accent1"/>
              </a:solidFill>
            </a:endParaRPr>
          </a:p>
        </p:txBody>
      </p:sp>
      <p:sp>
        <p:nvSpPr>
          <p:cNvPr id="3" name="Rectangle 2"/>
          <p:cNvSpPr/>
          <p:nvPr/>
        </p:nvSpPr>
        <p:spPr>
          <a:xfrm>
            <a:off x="3124200" y="990600"/>
            <a:ext cx="3193695" cy="523220"/>
          </a:xfrm>
          <a:prstGeom prst="rect">
            <a:avLst/>
          </a:prstGeom>
        </p:spPr>
        <p:txBody>
          <a:bodyPr wrap="none">
            <a:spAutoFit/>
          </a:bodyPr>
          <a:lstStyle/>
          <a:p>
            <a:r>
              <a:rPr lang="en-US" sz="2800" b="1" u="sng"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CREATE COMMAND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CREATE</a:t>
            </a:r>
            <a:r>
              <a:rPr lang="en-US" dirty="0" smtClean="0"/>
              <a:t> USER [IF NOT EXISTS] </a:t>
            </a:r>
            <a:r>
              <a:rPr lang="en-US" dirty="0" err="1" smtClean="0"/>
              <a:t>account_name</a:t>
            </a:r>
            <a:endParaRPr lang="en-US" dirty="0" smtClean="0"/>
          </a:p>
          <a:p>
            <a:pPr>
              <a:buNone/>
            </a:pPr>
            <a:r>
              <a:rPr lang="en-US" dirty="0" smtClean="0"/>
              <a:t>    IDENTIFIED </a:t>
            </a:r>
            <a:r>
              <a:rPr lang="en-US" b="1" dirty="0" smtClean="0"/>
              <a:t>BY</a:t>
            </a:r>
            <a:r>
              <a:rPr lang="en-US" dirty="0" smtClean="0"/>
              <a:t> 'password';  </a:t>
            </a:r>
          </a:p>
          <a:p>
            <a:r>
              <a:rPr lang="en-US" dirty="0" err="1" smtClean="0"/>
              <a:t>mysql</a:t>
            </a:r>
            <a:r>
              <a:rPr lang="en-US" dirty="0" smtClean="0"/>
              <a:t>&gt; </a:t>
            </a:r>
            <a:r>
              <a:rPr lang="en-US" b="1" dirty="0" smtClean="0"/>
              <a:t>select</a:t>
            </a:r>
            <a:r>
              <a:rPr lang="en-US" dirty="0" smtClean="0"/>
              <a:t> user </a:t>
            </a:r>
            <a:r>
              <a:rPr lang="en-US" b="1" dirty="0" smtClean="0"/>
              <a:t>from</a:t>
            </a:r>
            <a:r>
              <a:rPr lang="en-US" dirty="0" smtClean="0"/>
              <a:t> </a:t>
            </a:r>
            <a:r>
              <a:rPr lang="en-US" dirty="0" err="1" smtClean="0"/>
              <a:t>mysql.user</a:t>
            </a:r>
            <a:r>
              <a:rPr lang="en-US" dirty="0" smtClean="0"/>
              <a:t>;  </a:t>
            </a:r>
          </a:p>
          <a:p>
            <a:r>
              <a:rPr lang="en-US" dirty="0" err="1" smtClean="0"/>
              <a:t>mysql</a:t>
            </a:r>
            <a:r>
              <a:rPr lang="en-US" dirty="0" smtClean="0"/>
              <a:t>&gt; </a:t>
            </a:r>
            <a:r>
              <a:rPr lang="en-US" b="1" dirty="0" smtClean="0"/>
              <a:t>create</a:t>
            </a:r>
            <a:r>
              <a:rPr lang="en-US" dirty="0" smtClean="0"/>
              <a:t> user </a:t>
            </a:r>
            <a:r>
              <a:rPr lang="en-US" dirty="0" err="1" smtClean="0"/>
              <a:t>peter@localhost</a:t>
            </a:r>
            <a:r>
              <a:rPr lang="en-US" dirty="0" smtClean="0"/>
              <a:t> identified </a:t>
            </a:r>
            <a:r>
              <a:rPr lang="en-US" b="1" dirty="0" smtClean="0"/>
              <a:t>by</a:t>
            </a:r>
            <a:r>
              <a:rPr lang="en-US" dirty="0" smtClean="0"/>
              <a:t> 'jtp12345';  </a:t>
            </a:r>
          </a:p>
          <a:p>
            <a:r>
              <a:rPr lang="en-US" dirty="0" err="1" smtClean="0"/>
              <a:t>mysql</a:t>
            </a:r>
            <a:r>
              <a:rPr lang="en-US" dirty="0" smtClean="0"/>
              <a:t>&gt; </a:t>
            </a:r>
            <a:r>
              <a:rPr lang="en-US" b="1" dirty="0" smtClean="0"/>
              <a:t>CREATE</a:t>
            </a:r>
            <a:r>
              <a:rPr lang="en-US" dirty="0" smtClean="0"/>
              <a:t> USER IF NOT EXISTS </a:t>
            </a:r>
            <a:r>
              <a:rPr lang="en-US" dirty="0" err="1" smtClean="0"/>
              <a:t>adam@localhost</a:t>
            </a:r>
            <a:r>
              <a:rPr lang="en-US" dirty="0" smtClean="0"/>
              <a:t> IDENTIFIED </a:t>
            </a:r>
            <a:r>
              <a:rPr lang="en-US" b="1" dirty="0" smtClean="0"/>
              <a:t>BY</a:t>
            </a:r>
            <a:r>
              <a:rPr lang="en-US" dirty="0" smtClean="0"/>
              <a:t> 'jtp123456';  </a:t>
            </a:r>
          </a:p>
          <a:p>
            <a:endParaRPr lang="en-US" dirty="0" smtClean="0"/>
          </a:p>
          <a:p>
            <a:endParaRPr lang="en-US" dirty="0"/>
          </a:p>
        </p:txBody>
      </p:sp>
      <p:sp>
        <p:nvSpPr>
          <p:cNvPr id="4" name="TextBox 3"/>
          <p:cNvSpPr txBox="1"/>
          <p:nvPr/>
        </p:nvSpPr>
        <p:spPr>
          <a:xfrm>
            <a:off x="2514600" y="685800"/>
            <a:ext cx="3872470" cy="646331"/>
          </a:xfrm>
          <a:prstGeom prst="rect">
            <a:avLst/>
          </a:prstGeom>
          <a:noFill/>
        </p:spPr>
        <p:txBody>
          <a:bodyPr wrap="none" rtlCol="0">
            <a:spAutoFit/>
          </a:bodyPr>
          <a:lstStyle/>
          <a:p>
            <a:r>
              <a:rPr lang="en-US" sz="3600" b="1" dirty="0" smtClean="0">
                <a:solidFill>
                  <a:srgbClr val="C00000"/>
                </a:solidFill>
              </a:rPr>
              <a:t>MySQL Create User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610600" cy="4525963"/>
          </a:xfrm>
        </p:spPr>
        <p:txBody>
          <a:bodyPr>
            <a:normAutofit fontScale="70000" lnSpcReduction="20000"/>
          </a:bodyPr>
          <a:lstStyle/>
          <a:p>
            <a:pPr>
              <a:buNone/>
            </a:pPr>
            <a:r>
              <a:rPr lang="en-US" dirty="0" smtClean="0"/>
              <a:t>MySQL server provides multiple types of privileges to a new user account. Some of the most commonly used privileges are given below:</a:t>
            </a:r>
          </a:p>
          <a:p>
            <a:endParaRPr lang="en-US" b="1" dirty="0" smtClean="0"/>
          </a:p>
          <a:p>
            <a:r>
              <a:rPr lang="en-US" b="1" dirty="0" smtClean="0"/>
              <a:t>ALL PRIVILEGES:</a:t>
            </a:r>
            <a:r>
              <a:rPr lang="en-US" dirty="0" smtClean="0"/>
              <a:t> It permits all privileges to a new user account.</a:t>
            </a:r>
          </a:p>
          <a:p>
            <a:r>
              <a:rPr lang="en-US" b="1" dirty="0" smtClean="0"/>
              <a:t>CREATE:</a:t>
            </a:r>
            <a:r>
              <a:rPr lang="en-US" dirty="0" smtClean="0"/>
              <a:t> It enables the user account to create databases and tables.</a:t>
            </a:r>
          </a:p>
          <a:p>
            <a:r>
              <a:rPr lang="en-US" b="1" dirty="0" smtClean="0"/>
              <a:t>DROP:</a:t>
            </a:r>
            <a:r>
              <a:rPr lang="en-US" dirty="0" smtClean="0"/>
              <a:t> It enables the user account to drop databases and tables.</a:t>
            </a:r>
          </a:p>
          <a:p>
            <a:r>
              <a:rPr lang="en-US" b="1" dirty="0" smtClean="0"/>
              <a:t>DELETE:</a:t>
            </a:r>
            <a:r>
              <a:rPr lang="en-US" dirty="0" smtClean="0"/>
              <a:t> It enables the user account to delete rows from a specific table.</a:t>
            </a:r>
          </a:p>
          <a:p>
            <a:r>
              <a:rPr lang="en-US" b="1" dirty="0" smtClean="0"/>
              <a:t>INSERT:</a:t>
            </a:r>
            <a:r>
              <a:rPr lang="en-US" dirty="0" smtClean="0"/>
              <a:t> It enables the user account to insert rows into a specific table.</a:t>
            </a:r>
          </a:p>
          <a:p>
            <a:r>
              <a:rPr lang="en-US" b="1" dirty="0" smtClean="0"/>
              <a:t>SELECT:</a:t>
            </a:r>
            <a:r>
              <a:rPr lang="en-US" dirty="0" smtClean="0"/>
              <a:t> It enables the user account to read a database.</a:t>
            </a:r>
          </a:p>
          <a:p>
            <a:r>
              <a:rPr lang="en-US" b="1" dirty="0" smtClean="0"/>
              <a:t>UPDATE:</a:t>
            </a:r>
            <a:r>
              <a:rPr lang="en-US" dirty="0" smtClean="0"/>
              <a:t> It enables the user account to update table rows.</a:t>
            </a:r>
          </a:p>
          <a:p>
            <a:endParaRPr lang="en-US" dirty="0"/>
          </a:p>
        </p:txBody>
      </p:sp>
      <p:sp>
        <p:nvSpPr>
          <p:cNvPr id="4" name="TextBox 3"/>
          <p:cNvSpPr txBox="1"/>
          <p:nvPr/>
        </p:nvSpPr>
        <p:spPr>
          <a:xfrm>
            <a:off x="381000" y="228600"/>
            <a:ext cx="7881838" cy="646331"/>
          </a:xfrm>
          <a:prstGeom prst="rect">
            <a:avLst/>
          </a:prstGeom>
          <a:noFill/>
        </p:spPr>
        <p:txBody>
          <a:bodyPr wrap="none" rtlCol="0">
            <a:spAutoFit/>
          </a:bodyPr>
          <a:lstStyle/>
          <a:p>
            <a:r>
              <a:rPr lang="en-US" sz="3600" b="1" dirty="0" smtClean="0">
                <a:solidFill>
                  <a:srgbClr val="C00000"/>
                </a:solidFill>
              </a:rPr>
              <a:t>Grant Privileges to the MySQL New User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229600" cy="4525963"/>
          </a:xfrm>
        </p:spPr>
        <p:txBody>
          <a:bodyPr>
            <a:noAutofit/>
          </a:bodyPr>
          <a:lstStyle/>
          <a:p>
            <a:r>
              <a:rPr lang="en-US" sz="2400" dirty="0" err="1" smtClean="0"/>
              <a:t>mysql</a:t>
            </a:r>
            <a:r>
              <a:rPr lang="en-US" sz="2400" dirty="0" smtClean="0"/>
              <a:t>&gt; </a:t>
            </a:r>
            <a:r>
              <a:rPr lang="en-US" sz="2400" b="1" dirty="0" smtClean="0"/>
              <a:t>GRANT</a:t>
            </a:r>
            <a:r>
              <a:rPr lang="en-US" sz="2400" dirty="0" smtClean="0"/>
              <a:t> ALL </a:t>
            </a:r>
            <a:r>
              <a:rPr lang="en-US" sz="2400" b="1" dirty="0" smtClean="0"/>
              <a:t>PRIVILEGES</a:t>
            </a:r>
            <a:r>
              <a:rPr lang="en-US" sz="2400" dirty="0" smtClean="0"/>
              <a:t> </a:t>
            </a:r>
            <a:r>
              <a:rPr lang="en-US" sz="2400" b="1" dirty="0" smtClean="0"/>
              <a:t>ON</a:t>
            </a:r>
            <a:r>
              <a:rPr lang="en-US" sz="2400" dirty="0" smtClean="0"/>
              <a:t> * . * </a:t>
            </a:r>
            <a:r>
              <a:rPr lang="en-US" sz="2400" b="1" dirty="0" smtClean="0"/>
              <a:t>TO</a:t>
            </a:r>
            <a:r>
              <a:rPr lang="en-US" sz="2400" dirty="0" smtClean="0"/>
              <a:t> </a:t>
            </a:r>
          </a:p>
          <a:p>
            <a:pPr>
              <a:buNone/>
            </a:pPr>
            <a:r>
              <a:rPr lang="en-US" sz="2400" dirty="0" smtClean="0"/>
              <a:t>    </a:t>
            </a:r>
            <a:r>
              <a:rPr lang="en-US" sz="2400" dirty="0" err="1" smtClean="0"/>
              <a:t>peter@localhost</a:t>
            </a:r>
            <a:r>
              <a:rPr lang="en-US" sz="2400" dirty="0" smtClean="0"/>
              <a:t>; </a:t>
            </a:r>
          </a:p>
          <a:p>
            <a:r>
              <a:rPr lang="en-US" sz="2400" dirty="0" err="1" smtClean="0"/>
              <a:t>mysql</a:t>
            </a:r>
            <a:r>
              <a:rPr lang="en-US" sz="2400" dirty="0" smtClean="0"/>
              <a:t>&gt; </a:t>
            </a:r>
            <a:r>
              <a:rPr lang="en-US" sz="2400" b="1" dirty="0" smtClean="0"/>
              <a:t>GRANT</a:t>
            </a:r>
            <a:r>
              <a:rPr lang="en-US" sz="2400" dirty="0" smtClean="0"/>
              <a:t> </a:t>
            </a:r>
            <a:r>
              <a:rPr lang="en-US" sz="2400" b="1" dirty="0" smtClean="0"/>
              <a:t>CREATE</a:t>
            </a:r>
            <a:r>
              <a:rPr lang="en-US" sz="2400" dirty="0" smtClean="0"/>
              <a:t>, </a:t>
            </a:r>
            <a:r>
              <a:rPr lang="en-US" sz="2400" b="1" dirty="0" smtClean="0"/>
              <a:t>SELECT</a:t>
            </a:r>
            <a:r>
              <a:rPr lang="en-US" sz="2400" dirty="0" smtClean="0"/>
              <a:t>, </a:t>
            </a:r>
            <a:r>
              <a:rPr lang="en-US" sz="2400" b="1" dirty="0" smtClean="0"/>
              <a:t>INSERT</a:t>
            </a:r>
            <a:r>
              <a:rPr lang="en-US" sz="2400" dirty="0" smtClean="0"/>
              <a:t> </a:t>
            </a:r>
            <a:r>
              <a:rPr lang="en-US" sz="2400" b="1" dirty="0" smtClean="0"/>
              <a:t>ON</a:t>
            </a:r>
            <a:r>
              <a:rPr lang="en-US" sz="2400" dirty="0" smtClean="0"/>
              <a:t> * . * </a:t>
            </a:r>
            <a:r>
              <a:rPr lang="en-US" sz="2400" b="1" dirty="0" smtClean="0"/>
              <a:t>TO</a:t>
            </a:r>
            <a:r>
              <a:rPr lang="en-US" sz="2400" dirty="0" smtClean="0"/>
              <a:t> </a:t>
            </a:r>
            <a:r>
              <a:rPr lang="en-US" sz="2400" dirty="0" err="1" smtClean="0"/>
              <a:t>peter@localhost</a:t>
            </a:r>
            <a:r>
              <a:rPr lang="en-US" sz="2400" dirty="0" smtClean="0"/>
              <a:t>;</a:t>
            </a:r>
          </a:p>
          <a:p>
            <a:r>
              <a:rPr lang="en-US" sz="2400" dirty="0" err="1" smtClean="0"/>
              <a:t>mysql</a:t>
            </a:r>
            <a:r>
              <a:rPr lang="en-US" sz="2400" dirty="0" smtClean="0"/>
              <a:t>&gt; </a:t>
            </a:r>
            <a:r>
              <a:rPr lang="en-US" sz="2400" b="1" dirty="0" smtClean="0"/>
              <a:t>Select</a:t>
            </a:r>
            <a:r>
              <a:rPr lang="en-US" sz="2400" dirty="0" smtClean="0"/>
              <a:t> user();       or,  </a:t>
            </a:r>
          </a:p>
          <a:p>
            <a:r>
              <a:rPr lang="en-US" sz="2400" dirty="0" err="1" smtClean="0"/>
              <a:t>mysql</a:t>
            </a:r>
            <a:r>
              <a:rPr lang="en-US" sz="2400" dirty="0" smtClean="0"/>
              <a:t>&gt; </a:t>
            </a:r>
            <a:r>
              <a:rPr lang="en-US" sz="2400" b="1" dirty="0" smtClean="0"/>
              <a:t>Select</a:t>
            </a:r>
            <a:r>
              <a:rPr lang="en-US" sz="2400" dirty="0" smtClean="0"/>
              <a:t> </a:t>
            </a:r>
            <a:r>
              <a:rPr lang="en-US" sz="2400" dirty="0" err="1" smtClean="0"/>
              <a:t>current_user</a:t>
            </a:r>
            <a:r>
              <a:rPr lang="en-US" sz="2400" dirty="0" smtClean="0"/>
              <a:t>();  </a:t>
            </a:r>
          </a:p>
          <a:p>
            <a:r>
              <a:rPr lang="en-US" sz="2400" dirty="0" err="1" smtClean="0"/>
              <a:t>mysql</a:t>
            </a:r>
            <a:r>
              <a:rPr lang="en-US" sz="2400" dirty="0" smtClean="0"/>
              <a:t>&gt; </a:t>
            </a:r>
            <a:r>
              <a:rPr lang="en-US" sz="2400" b="1" dirty="0" smtClean="0"/>
              <a:t>UPDATE</a:t>
            </a:r>
            <a:r>
              <a:rPr lang="en-US" sz="2400" dirty="0" smtClean="0"/>
              <a:t> user </a:t>
            </a:r>
            <a:r>
              <a:rPr lang="en-US" sz="2400" b="1" dirty="0" smtClean="0"/>
              <a:t>SET</a:t>
            </a:r>
            <a:r>
              <a:rPr lang="en-US" sz="2400" dirty="0" smtClean="0"/>
              <a:t> </a:t>
            </a:r>
            <a:r>
              <a:rPr lang="en-US" sz="2400" b="1" dirty="0" smtClean="0"/>
              <a:t>password</a:t>
            </a:r>
            <a:r>
              <a:rPr lang="en-US" sz="2400" dirty="0" smtClean="0"/>
              <a:t> = </a:t>
            </a:r>
            <a:r>
              <a:rPr lang="en-US" sz="2400" b="1" dirty="0" smtClean="0"/>
              <a:t>PASSWORD</a:t>
            </a:r>
            <a:r>
              <a:rPr lang="en-US" sz="2400" dirty="0" smtClean="0"/>
              <a:t>('jtp12345') </a:t>
            </a:r>
            <a:r>
              <a:rPr lang="en-US" sz="2400" b="1" dirty="0" smtClean="0"/>
              <a:t>WHERE</a:t>
            </a:r>
            <a:r>
              <a:rPr lang="en-US" sz="2400" dirty="0" smtClean="0"/>
              <a:t> user = 'peter' AND host = '</a:t>
            </a:r>
            <a:r>
              <a:rPr lang="en-US" sz="2400" dirty="0" err="1" smtClean="0"/>
              <a:t>localhost</a:t>
            </a:r>
            <a:r>
              <a:rPr lang="en-US" sz="2400" dirty="0" smtClean="0"/>
              <a:t>';  </a:t>
            </a:r>
          </a:p>
          <a:p>
            <a:r>
              <a:rPr lang="en-US" sz="2400" b="1" dirty="0" smtClean="0"/>
              <a:t>DROP</a:t>
            </a:r>
            <a:r>
              <a:rPr lang="en-US" sz="2400" dirty="0" smtClean="0"/>
              <a:t> USER '</a:t>
            </a:r>
            <a:r>
              <a:rPr lang="en-US" sz="2400" dirty="0" err="1" smtClean="0"/>
              <a:t>account_name</a:t>
            </a:r>
            <a:r>
              <a:rPr lang="en-US" sz="2400" dirty="0" smtClean="0"/>
              <a:t>';  </a:t>
            </a:r>
          </a:p>
          <a:p>
            <a:r>
              <a:rPr lang="en-US" sz="2400" b="1" dirty="0" smtClean="0"/>
              <a:t>DROP</a:t>
            </a:r>
            <a:r>
              <a:rPr lang="en-US" sz="2400" dirty="0" smtClean="0"/>
              <a:t> USER </a:t>
            </a:r>
            <a:r>
              <a:rPr lang="en-US" sz="2400" dirty="0" err="1" smtClean="0"/>
              <a:t>martin@localhost</a:t>
            </a:r>
            <a:r>
              <a:rPr lang="en-US" sz="2400" dirty="0" smtClean="0"/>
              <a:t>;  </a:t>
            </a:r>
          </a:p>
          <a:p>
            <a:r>
              <a:rPr lang="en-US" sz="2400" b="1" dirty="0" smtClean="0"/>
              <a:t>DROP</a:t>
            </a:r>
            <a:r>
              <a:rPr lang="en-US" sz="2400" dirty="0" smtClean="0"/>
              <a:t> USER </a:t>
            </a:r>
            <a:r>
              <a:rPr lang="en-US" sz="2400" dirty="0" err="1" smtClean="0"/>
              <a:t>john@localhost</a:t>
            </a:r>
            <a:r>
              <a:rPr lang="en-US" sz="2400" dirty="0" smtClean="0"/>
              <a:t>, </a:t>
            </a:r>
            <a:r>
              <a:rPr lang="en-US" sz="2400" dirty="0" err="1" smtClean="0"/>
              <a:t>peter@localhost</a:t>
            </a:r>
            <a:r>
              <a:rPr lang="en-US" sz="2400" dirty="0" smtClean="0"/>
              <a:t>;  </a:t>
            </a:r>
          </a:p>
          <a:p>
            <a:endParaRPr lang="en-US" sz="2400" dirty="0" smtClean="0"/>
          </a:p>
          <a:p>
            <a:r>
              <a:rPr lang="en-US" sz="2400" dirty="0" smtClean="0"/>
              <a:t>  </a:t>
            </a:r>
          </a:p>
          <a:p>
            <a:pPr>
              <a:buNone/>
            </a:pPr>
            <a:endParaRPr lang="en-US" sz="2400" dirty="0" smtClean="0"/>
          </a:p>
          <a:p>
            <a:pPr>
              <a:buNone/>
            </a:pPr>
            <a:r>
              <a:rPr lang="en-US" sz="2400" dirty="0" smtClean="0"/>
              <a:t> </a:t>
            </a:r>
          </a:p>
          <a:p>
            <a:endParaRPr lang="en-US" sz="2400" dirty="0"/>
          </a:p>
        </p:txBody>
      </p:sp>
      <p:sp>
        <p:nvSpPr>
          <p:cNvPr id="4" name="TextBox 3"/>
          <p:cNvSpPr txBox="1"/>
          <p:nvPr/>
        </p:nvSpPr>
        <p:spPr>
          <a:xfrm>
            <a:off x="381000" y="228600"/>
            <a:ext cx="7881838" cy="646331"/>
          </a:xfrm>
          <a:prstGeom prst="rect">
            <a:avLst/>
          </a:prstGeom>
          <a:noFill/>
        </p:spPr>
        <p:txBody>
          <a:bodyPr wrap="none" rtlCol="0">
            <a:spAutoFit/>
          </a:bodyPr>
          <a:lstStyle/>
          <a:p>
            <a:r>
              <a:rPr lang="en-US" sz="3600" b="1" dirty="0" smtClean="0">
                <a:solidFill>
                  <a:srgbClr val="C00000"/>
                </a:solidFill>
              </a:rPr>
              <a:t>Grant Privileges to the MySQL New User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525963"/>
          </a:xfrm>
        </p:spPr>
        <p:txBody>
          <a:bodyPr/>
          <a:lstStyle/>
          <a:p>
            <a:r>
              <a:rPr lang="en-US" dirty="0" smtClean="0">
                <a:hlinkClick r:id="rId2"/>
              </a:rPr>
              <a:t>MySQL</a:t>
            </a:r>
            <a:r>
              <a:rPr lang="en-US" dirty="0" smtClean="0"/>
              <a:t> implements a database as a directory that stores all files in the form of a table. It allows us to create a database mainly in </a:t>
            </a:r>
            <a:r>
              <a:rPr lang="en-US" b="1" dirty="0" smtClean="0"/>
              <a:t>two ways</a:t>
            </a:r>
            <a:r>
              <a:rPr lang="en-US" dirty="0" smtClean="0"/>
              <a:t>:</a:t>
            </a:r>
          </a:p>
          <a:p>
            <a:r>
              <a:rPr lang="en-US" dirty="0" smtClean="0"/>
              <a:t>MySQL Command Line Client</a:t>
            </a:r>
          </a:p>
          <a:p>
            <a:r>
              <a:rPr lang="en-US" dirty="0" smtClean="0"/>
              <a:t>MySQL Workbench</a:t>
            </a:r>
          </a:p>
          <a:p>
            <a:endParaRPr lang="en-US" dirty="0"/>
          </a:p>
        </p:txBody>
      </p:sp>
      <p:sp>
        <p:nvSpPr>
          <p:cNvPr id="4" name="TextBox 3"/>
          <p:cNvSpPr txBox="1"/>
          <p:nvPr/>
        </p:nvSpPr>
        <p:spPr>
          <a:xfrm>
            <a:off x="2133600" y="304800"/>
            <a:ext cx="4782207" cy="646331"/>
          </a:xfrm>
          <a:prstGeom prst="rect">
            <a:avLst/>
          </a:prstGeom>
          <a:noFill/>
        </p:spPr>
        <p:txBody>
          <a:bodyPr wrap="none" rtlCol="0">
            <a:spAutoFit/>
          </a:bodyPr>
          <a:lstStyle/>
          <a:p>
            <a:r>
              <a:rPr lang="en-US" sz="3600" b="1" dirty="0" smtClean="0">
                <a:solidFill>
                  <a:srgbClr val="C00000"/>
                </a:solidFill>
              </a:rPr>
              <a:t>MySQL Create Database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MySQL Create Database"/>
          <p:cNvPicPr>
            <a:picLocks noChangeAspect="1" noChangeArrowheads="1"/>
          </p:cNvPicPr>
          <p:nvPr/>
        </p:nvPicPr>
        <p:blipFill>
          <a:blip r:embed="rId2"/>
          <a:srcRect/>
          <a:stretch>
            <a:fillRect/>
          </a:stretch>
        </p:blipFill>
        <p:spPr bwMode="auto">
          <a:xfrm>
            <a:off x="457200" y="1447800"/>
            <a:ext cx="8396212" cy="3474720"/>
          </a:xfrm>
          <a:prstGeom prst="rect">
            <a:avLst/>
          </a:prstGeom>
          <a:noFill/>
        </p:spPr>
      </p:pic>
      <p:sp>
        <p:nvSpPr>
          <p:cNvPr id="5" name="TextBox 4"/>
          <p:cNvSpPr txBox="1"/>
          <p:nvPr/>
        </p:nvSpPr>
        <p:spPr>
          <a:xfrm>
            <a:off x="2133600" y="304800"/>
            <a:ext cx="4503156" cy="646331"/>
          </a:xfrm>
          <a:prstGeom prst="rect">
            <a:avLst/>
          </a:prstGeom>
          <a:noFill/>
        </p:spPr>
        <p:txBody>
          <a:bodyPr wrap="none" rtlCol="0">
            <a:spAutoFit/>
          </a:bodyPr>
          <a:lstStyle/>
          <a:p>
            <a:r>
              <a:rPr lang="en-US" sz="3600" b="1" dirty="0" smtClean="0">
                <a:solidFill>
                  <a:srgbClr val="C00000"/>
                </a:solidFill>
              </a:rPr>
              <a:t>MySQL Command Line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04800"/>
            <a:ext cx="5410200" cy="1077218"/>
          </a:xfrm>
          <a:prstGeom prst="rect">
            <a:avLst/>
          </a:prstGeom>
          <a:noFill/>
        </p:spPr>
        <p:txBody>
          <a:bodyPr wrap="square" rtlCol="0">
            <a:spAutoFit/>
          </a:bodyPr>
          <a:lstStyle/>
          <a:p>
            <a:pPr algn="ctr"/>
            <a:r>
              <a:rPr lang="en-US" sz="3600" b="1" dirty="0" smtClean="0">
                <a:solidFill>
                  <a:srgbClr val="C00000"/>
                </a:solidFill>
              </a:rPr>
              <a:t>MySQL Workbench</a:t>
            </a:r>
          </a:p>
          <a:p>
            <a:pPr algn="ctr"/>
            <a:r>
              <a:rPr lang="en-US" sz="2800" b="1" dirty="0" smtClean="0"/>
              <a:t>Create Database</a:t>
            </a:r>
          </a:p>
        </p:txBody>
      </p:sp>
      <p:pic>
        <p:nvPicPr>
          <p:cNvPr id="113666" name="Picture 2" descr="MySQL Create Database"/>
          <p:cNvPicPr>
            <a:picLocks noChangeAspect="1" noChangeArrowheads="1"/>
          </p:cNvPicPr>
          <p:nvPr/>
        </p:nvPicPr>
        <p:blipFill>
          <a:blip r:embed="rId2"/>
          <a:srcRect/>
          <a:stretch>
            <a:fillRect/>
          </a:stretch>
        </p:blipFill>
        <p:spPr bwMode="auto">
          <a:xfrm>
            <a:off x="914400" y="1447800"/>
            <a:ext cx="7296150" cy="4476751"/>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MySQL Create Database"/>
          <p:cNvPicPr>
            <a:picLocks noChangeAspect="1" noChangeArrowheads="1"/>
          </p:cNvPicPr>
          <p:nvPr/>
        </p:nvPicPr>
        <p:blipFill>
          <a:blip r:embed="rId2"/>
          <a:srcRect/>
          <a:stretch>
            <a:fillRect/>
          </a:stretch>
        </p:blipFill>
        <p:spPr bwMode="auto">
          <a:xfrm>
            <a:off x="3276600" y="838200"/>
            <a:ext cx="3429000" cy="5430617"/>
          </a:xfrm>
          <a:prstGeom prst="rect">
            <a:avLst/>
          </a:prstGeom>
          <a:noFill/>
        </p:spPr>
      </p:pic>
      <p:sp>
        <p:nvSpPr>
          <p:cNvPr id="5" name="TextBox 4"/>
          <p:cNvSpPr txBox="1"/>
          <p:nvPr/>
        </p:nvSpPr>
        <p:spPr>
          <a:xfrm>
            <a:off x="1371600" y="304800"/>
            <a:ext cx="6629400" cy="461665"/>
          </a:xfrm>
          <a:prstGeom prst="rect">
            <a:avLst/>
          </a:prstGeom>
          <a:noFill/>
        </p:spPr>
        <p:txBody>
          <a:bodyPr wrap="square" rtlCol="0">
            <a:spAutoFit/>
          </a:bodyPr>
          <a:lstStyle/>
          <a:p>
            <a:pPr algn="ctr"/>
            <a:r>
              <a:rPr lang="en-US" sz="2400" b="1" dirty="0" smtClean="0">
                <a:solidFill>
                  <a:srgbClr val="C00000"/>
                </a:solidFill>
              </a:rPr>
              <a:t>MySQL Workbench  </a:t>
            </a:r>
            <a:r>
              <a:rPr lang="en-US" b="1" dirty="0" smtClean="0"/>
              <a:t>Create Database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MySQL Create Database"/>
          <p:cNvPicPr>
            <a:picLocks noChangeAspect="1" noChangeArrowheads="1"/>
          </p:cNvPicPr>
          <p:nvPr/>
        </p:nvPicPr>
        <p:blipFill>
          <a:blip r:embed="rId2"/>
          <a:srcRect/>
          <a:stretch>
            <a:fillRect/>
          </a:stretch>
        </p:blipFill>
        <p:spPr bwMode="auto">
          <a:xfrm>
            <a:off x="914400" y="1219200"/>
            <a:ext cx="6962775" cy="4152901"/>
          </a:xfrm>
          <a:prstGeom prst="rect">
            <a:avLst/>
          </a:prstGeom>
          <a:noFill/>
        </p:spPr>
      </p:pic>
      <p:sp>
        <p:nvSpPr>
          <p:cNvPr id="5" name="TextBox 4"/>
          <p:cNvSpPr txBox="1"/>
          <p:nvPr/>
        </p:nvSpPr>
        <p:spPr>
          <a:xfrm>
            <a:off x="1371600" y="528935"/>
            <a:ext cx="6629400" cy="461665"/>
          </a:xfrm>
          <a:prstGeom prst="rect">
            <a:avLst/>
          </a:prstGeom>
          <a:noFill/>
        </p:spPr>
        <p:txBody>
          <a:bodyPr wrap="square" rtlCol="0">
            <a:spAutoFit/>
          </a:bodyPr>
          <a:lstStyle/>
          <a:p>
            <a:pPr algn="ctr"/>
            <a:r>
              <a:rPr lang="en-US" sz="2400" b="1" dirty="0" smtClean="0">
                <a:solidFill>
                  <a:srgbClr val="C00000"/>
                </a:solidFill>
              </a:rPr>
              <a:t>MySQL Workbench  </a:t>
            </a:r>
            <a:r>
              <a:rPr lang="en-US" b="1" dirty="0" smtClean="0"/>
              <a:t>Create Database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MySQL Create Database"/>
          <p:cNvPicPr>
            <a:picLocks noChangeAspect="1" noChangeArrowheads="1"/>
          </p:cNvPicPr>
          <p:nvPr/>
        </p:nvPicPr>
        <p:blipFill>
          <a:blip r:embed="rId2"/>
          <a:srcRect/>
          <a:stretch>
            <a:fillRect/>
          </a:stretch>
        </p:blipFill>
        <p:spPr bwMode="auto">
          <a:xfrm>
            <a:off x="533400" y="1371600"/>
            <a:ext cx="7302440" cy="3409950"/>
          </a:xfrm>
          <a:prstGeom prst="rect">
            <a:avLst/>
          </a:prstGeom>
          <a:noFill/>
        </p:spPr>
      </p:pic>
      <p:sp>
        <p:nvSpPr>
          <p:cNvPr id="5" name="TextBox 4"/>
          <p:cNvSpPr txBox="1"/>
          <p:nvPr/>
        </p:nvSpPr>
        <p:spPr>
          <a:xfrm>
            <a:off x="1371600" y="528935"/>
            <a:ext cx="6629400" cy="461665"/>
          </a:xfrm>
          <a:prstGeom prst="rect">
            <a:avLst/>
          </a:prstGeom>
          <a:noFill/>
        </p:spPr>
        <p:txBody>
          <a:bodyPr wrap="square" rtlCol="0">
            <a:spAutoFit/>
          </a:bodyPr>
          <a:lstStyle/>
          <a:p>
            <a:pPr algn="ctr"/>
            <a:r>
              <a:rPr lang="en-US" sz="2400" b="1" dirty="0" smtClean="0">
                <a:solidFill>
                  <a:srgbClr val="C00000"/>
                </a:solidFill>
              </a:rPr>
              <a:t>MySQL Workbench  </a:t>
            </a:r>
            <a:r>
              <a:rPr lang="en-US" b="1" dirty="0" smtClean="0"/>
              <a:t>Create Database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MySQL Create Database"/>
          <p:cNvPicPr>
            <a:picLocks noChangeAspect="1" noChangeArrowheads="1"/>
          </p:cNvPicPr>
          <p:nvPr/>
        </p:nvPicPr>
        <p:blipFill>
          <a:blip r:embed="rId2"/>
          <a:srcRect/>
          <a:stretch>
            <a:fillRect/>
          </a:stretch>
        </p:blipFill>
        <p:spPr bwMode="auto">
          <a:xfrm>
            <a:off x="762000" y="1676400"/>
            <a:ext cx="6953250" cy="3438526"/>
          </a:xfrm>
          <a:prstGeom prst="rect">
            <a:avLst/>
          </a:prstGeom>
          <a:noFill/>
        </p:spPr>
      </p:pic>
      <p:sp>
        <p:nvSpPr>
          <p:cNvPr id="5" name="TextBox 4"/>
          <p:cNvSpPr txBox="1"/>
          <p:nvPr/>
        </p:nvSpPr>
        <p:spPr>
          <a:xfrm>
            <a:off x="1371600" y="528935"/>
            <a:ext cx="6629400" cy="461665"/>
          </a:xfrm>
          <a:prstGeom prst="rect">
            <a:avLst/>
          </a:prstGeom>
          <a:noFill/>
        </p:spPr>
        <p:txBody>
          <a:bodyPr wrap="square" rtlCol="0">
            <a:spAutoFit/>
          </a:bodyPr>
          <a:lstStyle/>
          <a:p>
            <a:pPr algn="ctr"/>
            <a:r>
              <a:rPr lang="en-US" sz="2400" b="1" dirty="0" smtClean="0">
                <a:solidFill>
                  <a:srgbClr val="C00000"/>
                </a:solidFill>
              </a:rPr>
              <a:t>MySQL Workbench  </a:t>
            </a:r>
            <a:r>
              <a:rPr lang="en-US" b="1" dirty="0" smtClean="0"/>
              <a:t>Create Database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3824</TotalTime>
  <Words>3520</Words>
  <Application>Microsoft Office PowerPoint</Application>
  <PresentationFormat>On-screen Show (4:3)</PresentationFormat>
  <Paragraphs>772</Paragraphs>
  <Slides>179</Slides>
  <Notes>3</Notes>
  <HiddenSlides>0</HiddenSlides>
  <MMClips>0</MMClips>
  <ScaleCrop>false</ScaleCrop>
  <HeadingPairs>
    <vt:vector size="4" baseType="variant">
      <vt:variant>
        <vt:lpstr>Theme</vt:lpstr>
      </vt:variant>
      <vt:variant>
        <vt:i4>1</vt:i4>
      </vt:variant>
      <vt:variant>
        <vt:lpstr>Slide Titles</vt:lpstr>
      </vt:variant>
      <vt:variant>
        <vt:i4>179</vt:i4>
      </vt:variant>
    </vt:vector>
  </HeadingPairs>
  <TitlesOfParts>
    <vt:vector size="18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Embedding SQL in C: An Example</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Constraints used in MySQL</vt:lpstr>
      <vt:lpstr>Slide 105</vt:lpstr>
      <vt:lpstr>Slide 106</vt:lpstr>
      <vt:lpstr>Slide 107</vt:lpstr>
      <vt:lpstr>Slide 108</vt:lpstr>
      <vt:lpstr>Slide 109</vt:lpstr>
      <vt:lpstr>Slide 110</vt:lpstr>
      <vt:lpstr>Slide 111</vt:lpstr>
      <vt:lpstr>Slide 112</vt:lpstr>
      <vt:lpstr>Query processing &amp; optimization</vt:lpstr>
      <vt:lpstr>Relational algebra</vt:lpstr>
      <vt:lpstr>Relational algebra</vt:lpstr>
      <vt:lpstr>Typical steps when processing a high level query. </vt:lpstr>
      <vt:lpstr>QUERY PROCESSING </vt:lpstr>
      <vt:lpstr>Slide 118</vt:lpstr>
      <vt:lpstr>QUERY PROCESSING &amp; OPTIMIZATION</vt:lpstr>
      <vt:lpstr>Slide 120</vt:lpstr>
      <vt:lpstr>Slide 121</vt:lpstr>
      <vt:lpstr>Slide 122</vt:lpstr>
      <vt:lpstr>Slide 123</vt:lpstr>
      <vt:lpstr>Slide 124</vt:lpstr>
      <vt:lpstr>Slide 125</vt:lpstr>
      <vt:lpstr>Query analysis</vt:lpstr>
      <vt:lpstr>Query tree</vt:lpstr>
      <vt:lpstr>Query tree</vt:lpstr>
      <vt:lpstr>Query tree</vt:lpstr>
      <vt:lpstr>Query tree</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Raghul</dc:creator>
  <cp:lastModifiedBy>Raghul</cp:lastModifiedBy>
  <cp:revision>89</cp:revision>
  <dcterms:created xsi:type="dcterms:W3CDTF">2020-09-08T03:37:19Z</dcterms:created>
  <dcterms:modified xsi:type="dcterms:W3CDTF">2020-10-27T23:52:47Z</dcterms:modified>
</cp:coreProperties>
</file>